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handoutMasterIdLst>
    <p:handoutMasterId r:id="rId50"/>
  </p:handoutMasterIdLst>
  <p:sldIdLst>
    <p:sldId id="283" r:id="rId2"/>
    <p:sldId id="285" r:id="rId3"/>
    <p:sldId id="795" r:id="rId4"/>
    <p:sldId id="798" r:id="rId5"/>
    <p:sldId id="282" r:id="rId6"/>
    <p:sldId id="289" r:id="rId7"/>
    <p:sldId id="274" r:id="rId8"/>
    <p:sldId id="268" r:id="rId9"/>
    <p:sldId id="817" r:id="rId10"/>
    <p:sldId id="852" r:id="rId11"/>
    <p:sldId id="821" r:id="rId12"/>
    <p:sldId id="818" r:id="rId13"/>
    <p:sldId id="664" r:id="rId14"/>
    <p:sldId id="256" r:id="rId15"/>
    <p:sldId id="785" r:id="rId16"/>
    <p:sldId id="793" r:id="rId17"/>
    <p:sldId id="257" r:id="rId18"/>
    <p:sldId id="799" r:id="rId19"/>
    <p:sldId id="258" r:id="rId20"/>
    <p:sldId id="260" r:id="rId21"/>
    <p:sldId id="262" r:id="rId22"/>
    <p:sldId id="259" r:id="rId23"/>
    <p:sldId id="261" r:id="rId24"/>
    <p:sldId id="263" r:id="rId25"/>
    <p:sldId id="804" r:id="rId26"/>
    <p:sldId id="827" r:id="rId27"/>
    <p:sldId id="803" r:id="rId28"/>
    <p:sldId id="292" r:id="rId29"/>
    <p:sldId id="816" r:id="rId30"/>
    <p:sldId id="374" r:id="rId31"/>
    <p:sldId id="290" r:id="rId32"/>
    <p:sldId id="291" r:id="rId33"/>
    <p:sldId id="814" r:id="rId34"/>
    <p:sldId id="806" r:id="rId35"/>
    <p:sldId id="815" r:id="rId36"/>
    <p:sldId id="825" r:id="rId37"/>
    <p:sldId id="288" r:id="rId38"/>
    <p:sldId id="807" r:id="rId39"/>
    <p:sldId id="826" r:id="rId40"/>
    <p:sldId id="275" r:id="rId41"/>
    <p:sldId id="276" r:id="rId42"/>
    <p:sldId id="279" r:id="rId43"/>
    <p:sldId id="280" r:id="rId44"/>
    <p:sldId id="281" r:id="rId45"/>
    <p:sldId id="284" r:id="rId46"/>
    <p:sldId id="367" r:id="rId47"/>
    <p:sldId id="278" r:id="rId48"/>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2"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09" autoAdjust="0"/>
    <p:restoredTop sz="94660"/>
  </p:normalViewPr>
  <p:slideViewPr>
    <p:cSldViewPr snapToGrid="0">
      <p:cViewPr varScale="1">
        <p:scale>
          <a:sx n="75" d="100"/>
          <a:sy n="75" d="100"/>
        </p:scale>
        <p:origin x="402" y="27"/>
      </p:cViewPr>
      <p:guideLst>
        <p:guide orient="horz" pos="2160"/>
        <p:guide pos="3840"/>
      </p:guideLst>
    </p:cSldViewPr>
  </p:slideViewPr>
  <p:notesTextViewPr>
    <p:cViewPr>
      <p:scale>
        <a:sx n="1" d="1"/>
        <a:sy n="1" d="1"/>
      </p:scale>
      <p:origin x="0" y="0"/>
    </p:cViewPr>
  </p:notesTextViewPr>
  <p:sorterViewPr>
    <p:cViewPr>
      <p:scale>
        <a:sx n="66" d="100"/>
        <a:sy n="66" d="100"/>
      </p:scale>
      <p:origin x="0" y="-40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647E3985-3725-4F3D-85CB-FD299413BAE9}" type="datetimeFigureOut">
              <a:rPr lang="en-US" smtClean="0"/>
              <a:t>4/30/2023</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B74F5ACC-004A-4E0D-9D0D-F44D40A27D81}" type="slidenum">
              <a:rPr lang="en-US" smtClean="0"/>
              <a:t>‹#›</a:t>
            </a:fld>
            <a:endParaRPr lang="en-US"/>
          </a:p>
        </p:txBody>
      </p:sp>
    </p:spTree>
    <p:extLst>
      <p:ext uri="{BB962C8B-B14F-4D97-AF65-F5344CB8AC3E}">
        <p14:creationId xmlns:p14="http://schemas.microsoft.com/office/powerpoint/2010/main" val="3988784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1618AFDC-55FC-443F-9E5B-40B8664FB1D5}"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39BB99B5-2BFE-4ED2-BF94-4C8D1723408E}" type="slidenum">
              <a:rPr lang="en-US" smtClean="0"/>
              <a:t>‹#›</a:t>
            </a:fld>
            <a:endParaRPr lang="en-US"/>
          </a:p>
        </p:txBody>
      </p:sp>
    </p:spTree>
    <p:extLst>
      <p:ext uri="{BB962C8B-B14F-4D97-AF65-F5344CB8AC3E}">
        <p14:creationId xmlns:p14="http://schemas.microsoft.com/office/powerpoint/2010/main" val="4293056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63F91E6-9EB4-4ABD-B654-5C495A7B60D8}" type="datetime1">
              <a:rPr lang="en-US" altLang="en-US"/>
              <a:pPr/>
              <a:t>4/30/2023</a:t>
            </a:fld>
            <a:endParaRPr lang="en-US" altLang="en-US" dirty="0"/>
          </a:p>
        </p:txBody>
      </p:sp>
      <p:sp>
        <p:nvSpPr>
          <p:cNvPr id="7" name="Rectangle 13"/>
          <p:cNvSpPr>
            <a:spLocks noGrp="1" noChangeArrowheads="1"/>
          </p:cNvSpPr>
          <p:nvPr>
            <p:ph type="sldNum" sz="quarter" idx="5"/>
          </p:nvPr>
        </p:nvSpPr>
        <p:spPr>
          <a:ln/>
        </p:spPr>
        <p:txBody>
          <a:bodyPr/>
          <a:lstStyle/>
          <a:p>
            <a:fld id="{8602EDAF-698D-429B-A25D-840BC4FA3F89}" type="slidenum">
              <a:rPr lang="en-US" altLang="en-US"/>
              <a:pPr/>
              <a:t>2</a:t>
            </a:fld>
            <a:endParaRPr lang="en-US" altLang="en-US" dirty="0"/>
          </a:p>
        </p:txBody>
      </p:sp>
      <p:sp>
        <p:nvSpPr>
          <p:cNvPr id="146434" name="Rectangle 2"/>
          <p:cNvSpPr>
            <a:spLocks noGrp="1" noRot="1" noChangeAspect="1" noChangeArrowheads="1"/>
          </p:cNvSpPr>
          <p:nvPr>
            <p:ph type="sldImg"/>
          </p:nvPr>
        </p:nvSpPr>
        <p:spPr>
          <a:ln/>
        </p:spPr>
      </p:sp>
      <p:sp>
        <p:nvSpPr>
          <p:cNvPr id="146436" name="Rectangle 4"/>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16694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17</a:t>
            </a:fld>
            <a:endParaRPr lang="en-US"/>
          </a:p>
        </p:txBody>
      </p:sp>
    </p:spTree>
    <p:extLst>
      <p:ext uri="{BB962C8B-B14F-4D97-AF65-F5344CB8AC3E}">
        <p14:creationId xmlns:p14="http://schemas.microsoft.com/office/powerpoint/2010/main" val="1771013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473075" y="725488"/>
            <a:ext cx="6462713" cy="3635375"/>
          </a:xfrm>
          <a:ln/>
        </p:spPr>
      </p:sp>
      <p:sp>
        <p:nvSpPr>
          <p:cNvPr id="112643" name="Rectangle 3"/>
          <p:cNvSpPr>
            <a:spLocks noGrp="1" noChangeArrowheads="1"/>
          </p:cNvSpPr>
          <p:nvPr>
            <p:ph type="body" idx="1"/>
          </p:nvPr>
        </p:nvSpPr>
        <p:spPr/>
        <p:txBody>
          <a:bodyPr>
            <a:normAutofit/>
          </a:bodyPr>
          <a:lstStyle/>
          <a:p>
            <a:endParaRPr lang="en-US" dirty="0"/>
          </a:p>
        </p:txBody>
      </p:sp>
    </p:spTree>
    <p:extLst>
      <p:ext uri="{BB962C8B-B14F-4D97-AF65-F5344CB8AC3E}">
        <p14:creationId xmlns:p14="http://schemas.microsoft.com/office/powerpoint/2010/main" val="2875784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1236663" y="712788"/>
            <a:ext cx="4760912" cy="3570287"/>
          </a:xfrm>
          <a:ln/>
        </p:spPr>
      </p:sp>
      <p:sp>
        <p:nvSpPr>
          <p:cNvPr id="112643" name="Rectangle 3"/>
          <p:cNvSpPr>
            <a:spLocks noGrp="1" noChangeArrowheads="1"/>
          </p:cNvSpPr>
          <p:nvPr>
            <p:ph type="body" idx="1"/>
          </p:nvPr>
        </p:nvSpPr>
        <p:spPr/>
        <p:txBody>
          <a:bodyPr>
            <a:normAutofit/>
          </a:bodyPr>
          <a:lstStyle/>
          <a:p>
            <a:endParaRPr lang="en-US" dirty="0"/>
          </a:p>
        </p:txBody>
      </p:sp>
    </p:spTree>
    <p:extLst>
      <p:ext uri="{BB962C8B-B14F-4D97-AF65-F5344CB8AC3E}">
        <p14:creationId xmlns:p14="http://schemas.microsoft.com/office/powerpoint/2010/main" val="4264507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dt" idx="1"/>
          </p:nvPr>
        </p:nvSpPr>
        <p:spPr>
          <a:ln/>
        </p:spPr>
        <p:txBody>
          <a:bodyPr/>
          <a:lstStyle/>
          <a:p>
            <a:fld id="{C076756E-2948-4ECB-98EC-E08273419759}" type="datetime1">
              <a:rPr lang="en-US" altLang="en-US"/>
              <a:pPr/>
              <a:t>4/30/2023</a:t>
            </a:fld>
            <a:endParaRPr lang="en-US" altLang="en-US"/>
          </a:p>
        </p:txBody>
      </p:sp>
      <p:sp>
        <p:nvSpPr>
          <p:cNvPr id="6" name="Rectangle 13"/>
          <p:cNvSpPr>
            <a:spLocks noGrp="1" noChangeArrowheads="1"/>
          </p:cNvSpPr>
          <p:nvPr>
            <p:ph type="sldNum" sz="quarter" idx="5"/>
          </p:nvPr>
        </p:nvSpPr>
        <p:spPr>
          <a:ln/>
        </p:spPr>
        <p:txBody>
          <a:bodyPr/>
          <a:lstStyle/>
          <a:p>
            <a:fld id="{6B89D4A7-7E12-4760-8946-8A1429DB115F}" type="slidenum">
              <a:rPr lang="en-US" altLang="en-US"/>
              <a:pPr/>
              <a:t>37</a:t>
            </a:fld>
            <a:endParaRPr lang="en-US" altLang="en-US"/>
          </a:p>
        </p:txBody>
      </p:sp>
      <p:sp>
        <p:nvSpPr>
          <p:cNvPr id="195586"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3215546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dt" idx="1"/>
          </p:nvPr>
        </p:nvSpPr>
        <p:spPr>
          <a:ln/>
        </p:spPr>
        <p:txBody>
          <a:bodyPr/>
          <a:lstStyle/>
          <a:p>
            <a:fld id="{C076756E-2948-4ECB-98EC-E08273419759}" type="datetime1">
              <a:rPr lang="en-US" altLang="en-US"/>
              <a:pPr/>
              <a:t>4/30/2023</a:t>
            </a:fld>
            <a:endParaRPr lang="en-US" altLang="en-US"/>
          </a:p>
        </p:txBody>
      </p:sp>
      <p:sp>
        <p:nvSpPr>
          <p:cNvPr id="6" name="Rectangle 13"/>
          <p:cNvSpPr>
            <a:spLocks noGrp="1" noChangeArrowheads="1"/>
          </p:cNvSpPr>
          <p:nvPr>
            <p:ph type="sldNum" sz="quarter" idx="5"/>
          </p:nvPr>
        </p:nvSpPr>
        <p:spPr>
          <a:ln/>
        </p:spPr>
        <p:txBody>
          <a:bodyPr/>
          <a:lstStyle/>
          <a:p>
            <a:fld id="{6B89D4A7-7E12-4760-8946-8A1429DB115F}" type="slidenum">
              <a:rPr lang="en-US" altLang="en-US"/>
              <a:pPr/>
              <a:t>38</a:t>
            </a:fld>
            <a:endParaRPr lang="en-US" altLang="en-US"/>
          </a:p>
        </p:txBody>
      </p:sp>
      <p:sp>
        <p:nvSpPr>
          <p:cNvPr id="195586" name="Rectangle 2"/>
          <p:cNvSpPr>
            <a:spLocks noGrp="1" noRot="1" noChangeAspect="1" noChangeArrowheads="1" noTextEdit="1"/>
          </p:cNvSpPr>
          <p:nvPr>
            <p:ph type="sldImg"/>
          </p:nvPr>
        </p:nvSpPr>
        <p:spPr>
          <a:ln/>
        </p:spPr>
      </p:sp>
    </p:spTree>
    <p:extLst>
      <p:ext uri="{BB962C8B-B14F-4D97-AF65-F5344CB8AC3E}">
        <p14:creationId xmlns:p14="http://schemas.microsoft.com/office/powerpoint/2010/main" val="2044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3636F5-3B5E-43FB-BC73-1C575F7B4199}"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3318710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9FF2D5-E6F2-46EE-8D69-F1308F1EF85B}"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3573881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9416DF-1D55-47FE-8FC9-C60022A57D88}"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3995967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7FF8EA-FBA6-4A0A-98DE-208B4C088EC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1443101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6C5E627-8FFB-46C3-B5B2-1AC6BA1F274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1069025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97EFC6-FFC1-48EC-B40A-F62090789DE3}"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439117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87718BB-681A-4EE3-923A-5D402B759135}"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3988462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14540D0-5B9E-40F1-9D9F-FF9B8EB90CB4}"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220511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C29DE-9765-4946-BFA9-95D4E036289E}"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4092223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340D1ED-84CF-4914-A836-725C5B4EB17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401820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9D00A9F-8FDF-4F79-A73D-BE7E2FBCD57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C2894-B4CD-47B7-AA5C-DCF19E324941}" type="slidenum">
              <a:rPr lang="en-US" smtClean="0"/>
              <a:t>‹#›</a:t>
            </a:fld>
            <a:endParaRPr lang="en-US"/>
          </a:p>
        </p:txBody>
      </p:sp>
    </p:spTree>
    <p:extLst>
      <p:ext uri="{BB962C8B-B14F-4D97-AF65-F5344CB8AC3E}">
        <p14:creationId xmlns:p14="http://schemas.microsoft.com/office/powerpoint/2010/main" val="862659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08C92-324F-41E3-B16B-36C13DBEE5DA}"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BC2894-B4CD-47B7-AA5C-DCF19E324941}" type="slidenum">
              <a:rPr lang="en-US" smtClean="0"/>
              <a:t>‹#›</a:t>
            </a:fld>
            <a:endParaRPr lang="en-US"/>
          </a:p>
        </p:txBody>
      </p:sp>
    </p:spTree>
    <p:extLst>
      <p:ext uri="{BB962C8B-B14F-4D97-AF65-F5344CB8AC3E}">
        <p14:creationId xmlns:p14="http://schemas.microsoft.com/office/powerpoint/2010/main" val="3718737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6854" y="534257"/>
            <a:ext cx="10822111" cy="5599415"/>
          </a:xfrm>
        </p:spPr>
        <p:txBody>
          <a:bodyPr>
            <a:normAutofit/>
          </a:bodyPr>
          <a:lstStyle/>
          <a:p>
            <a:r>
              <a:rPr lang="en-US" dirty="0"/>
              <a:t>  </a:t>
            </a:r>
            <a:endParaRPr lang="en-US" sz="3200" dirty="0"/>
          </a:p>
          <a:p>
            <a:endParaRPr lang="en-US" dirty="0"/>
          </a:p>
          <a:p>
            <a:endParaRPr lang="en-US" dirty="0"/>
          </a:p>
        </p:txBody>
      </p:sp>
      <p:sp>
        <p:nvSpPr>
          <p:cNvPr id="5" name="Title 4">
            <a:extLst>
              <a:ext uri="{FF2B5EF4-FFF2-40B4-BE49-F238E27FC236}">
                <a16:creationId xmlns:a16="http://schemas.microsoft.com/office/drawing/2014/main" id="{72BCD1B9-6CCC-4B6E-9BCF-A5EF0BB46E3C}"/>
              </a:ext>
            </a:extLst>
          </p:cNvPr>
          <p:cNvSpPr>
            <a:spLocks noGrp="1"/>
          </p:cNvSpPr>
          <p:nvPr>
            <p:ph type="ctrTitle"/>
          </p:nvPr>
        </p:nvSpPr>
        <p:spPr>
          <a:xfrm>
            <a:off x="1292225" y="3435350"/>
            <a:ext cx="9144000" cy="2387600"/>
          </a:xfrm>
        </p:spPr>
        <p:txBody>
          <a:bodyPr>
            <a:normAutofit fontScale="90000"/>
          </a:bodyPr>
          <a:lstStyle/>
          <a:p>
            <a:r>
              <a:rPr lang="en-US" sz="3600" dirty="0"/>
              <a:t>Topic 17</a:t>
            </a:r>
            <a:br>
              <a:rPr lang="en-US" sz="3600" dirty="0"/>
            </a:br>
            <a:br>
              <a:rPr lang="en-US" sz="3600" dirty="0"/>
            </a:br>
            <a:r>
              <a:rPr lang="en-US" sz="3600" dirty="0"/>
              <a:t>Vertical Mergers</a:t>
            </a:r>
            <a:br>
              <a:rPr lang="en-US" sz="3600" dirty="0"/>
            </a:br>
            <a:br>
              <a:rPr lang="en-US" sz="3600" dirty="0"/>
            </a:br>
            <a:r>
              <a:rPr lang="en-US" sz="3600" dirty="0"/>
              <a:t>Professor Steven Salop</a:t>
            </a:r>
            <a:br>
              <a:rPr lang="en-US" sz="3600" dirty="0"/>
            </a:br>
            <a:r>
              <a:rPr lang="en-US" sz="3600" dirty="0"/>
              <a:t>Antitrust Econ &amp; Law</a:t>
            </a:r>
            <a:br>
              <a:rPr lang="en-US" sz="3600" dirty="0"/>
            </a:br>
            <a:r>
              <a:rPr lang="en-US" sz="3600" dirty="0"/>
              <a:t>Fall 2021</a:t>
            </a:r>
            <a:br>
              <a:rPr lang="en-US" sz="3600" dirty="0"/>
            </a:br>
            <a:br>
              <a:rPr lang="en-US" sz="3600" dirty="0"/>
            </a:br>
            <a:endParaRPr lang="en-US" sz="3600" dirty="0"/>
          </a:p>
        </p:txBody>
      </p:sp>
    </p:spTree>
    <p:extLst>
      <p:ext uri="{BB962C8B-B14F-4D97-AF65-F5344CB8AC3E}">
        <p14:creationId xmlns:p14="http://schemas.microsoft.com/office/powerpoint/2010/main" val="2084021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95529-BD94-45DB-9487-8BD8C8CB64C7}"/>
              </a:ext>
            </a:extLst>
          </p:cNvPr>
          <p:cNvSpPr>
            <a:spLocks noGrp="1"/>
          </p:cNvSpPr>
          <p:nvPr>
            <p:ph type="title"/>
          </p:nvPr>
        </p:nvSpPr>
        <p:spPr>
          <a:xfrm>
            <a:off x="366859" y="252889"/>
            <a:ext cx="10515600" cy="1325563"/>
          </a:xfrm>
        </p:spPr>
        <p:txBody>
          <a:bodyPr/>
          <a:lstStyle/>
          <a:p>
            <a:r>
              <a:rPr lang="en-US" dirty="0"/>
              <a:t>Merger Can Eliminate Incentives to Withhold or Mis-state Information as a Negotiation Tactic</a:t>
            </a:r>
          </a:p>
        </p:txBody>
      </p:sp>
      <p:sp>
        <p:nvSpPr>
          <p:cNvPr id="3" name="Content Placeholder 2">
            <a:extLst>
              <a:ext uri="{FF2B5EF4-FFF2-40B4-BE49-F238E27FC236}">
                <a16:creationId xmlns:a16="http://schemas.microsoft.com/office/drawing/2014/main" id="{F1261B0F-6C6F-4E41-BC44-07EEF47E969B}"/>
              </a:ext>
            </a:extLst>
          </p:cNvPr>
          <p:cNvSpPr>
            <a:spLocks noGrp="1"/>
          </p:cNvSpPr>
          <p:nvPr>
            <p:ph idx="1"/>
          </p:nvPr>
        </p:nvSpPr>
        <p:spPr>
          <a:xfrm>
            <a:off x="621383" y="1680480"/>
            <a:ext cx="7693058" cy="4351338"/>
          </a:xfrm>
        </p:spPr>
        <p:txBody>
          <a:bodyPr>
            <a:normAutofit fontScale="85000" lnSpcReduction="20000"/>
          </a:bodyPr>
          <a:lstStyle/>
          <a:p>
            <a:r>
              <a:rPr lang="en-US" dirty="0"/>
              <a:t>Suppose the Firm-1 has an investment opportunity that will benefit both Firm-2 and Firm-1</a:t>
            </a:r>
          </a:p>
          <a:p>
            <a:pPr lvl="1"/>
            <a:r>
              <a:rPr lang="en-US" dirty="0"/>
              <a:t>Investment cost = $100</a:t>
            </a:r>
          </a:p>
          <a:p>
            <a:pPr lvl="1"/>
            <a:r>
              <a:rPr lang="en-US" dirty="0"/>
              <a:t>Benefit to Firm-1 = $70</a:t>
            </a:r>
          </a:p>
          <a:p>
            <a:pPr lvl="1"/>
            <a:r>
              <a:rPr lang="en-US" dirty="0"/>
              <a:t>Benefit to Firm-2 = $70</a:t>
            </a:r>
          </a:p>
          <a:p>
            <a:r>
              <a:rPr lang="en-US" dirty="0"/>
              <a:t>Firm-1 lacks incentive to undertake investment unless Firm-2 shares the cost</a:t>
            </a:r>
          </a:p>
          <a:p>
            <a:r>
              <a:rPr lang="en-US" dirty="0"/>
              <a:t>Since information on benefits is “private,” Firm-2 would have the incentive to understate its benefits in order to justify paying less of the cost.  Firm-1 has the same incentive</a:t>
            </a:r>
          </a:p>
          <a:p>
            <a:r>
              <a:rPr lang="en-US" dirty="0"/>
              <a:t>Bottom line: They may fail to agree </a:t>
            </a:r>
            <a:r>
              <a:rPr lang="en-US" dirty="0">
                <a:sym typeface="Wingdings" panose="05000000000000000000" pitchFamily="2" charset="2"/>
              </a:rPr>
              <a:t> investment not undertaken</a:t>
            </a:r>
          </a:p>
          <a:p>
            <a:r>
              <a:rPr lang="en-US" dirty="0">
                <a:sym typeface="Wingdings" panose="05000000000000000000" pitchFamily="2" charset="2"/>
              </a:rPr>
              <a:t>Merger solves this negotiation problem </a:t>
            </a: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83607F49-7467-403B-9BC1-9D3F0517A66E}"/>
              </a:ext>
            </a:extLst>
          </p:cNvPr>
          <p:cNvSpPr>
            <a:spLocks noGrp="1"/>
          </p:cNvSpPr>
          <p:nvPr>
            <p:ph type="sldNum" sz="quarter" idx="12"/>
          </p:nvPr>
        </p:nvSpPr>
        <p:spPr/>
        <p:txBody>
          <a:bodyPr/>
          <a:lstStyle/>
          <a:p>
            <a:fld id="{65BC2894-B4CD-47B7-AA5C-DCF19E324941}" type="slidenum">
              <a:rPr lang="en-US" smtClean="0"/>
              <a:t>10</a:t>
            </a:fld>
            <a:endParaRPr lang="en-US"/>
          </a:p>
        </p:txBody>
      </p:sp>
      <p:sp>
        <p:nvSpPr>
          <p:cNvPr id="5" name="TextBox 4">
            <a:extLst>
              <a:ext uri="{FF2B5EF4-FFF2-40B4-BE49-F238E27FC236}">
                <a16:creationId xmlns:a16="http://schemas.microsoft.com/office/drawing/2014/main" id="{118B7B98-B90F-40A6-B868-1D614406010A}"/>
              </a:ext>
            </a:extLst>
          </p:cNvPr>
          <p:cNvSpPr txBox="1"/>
          <p:nvPr/>
        </p:nvSpPr>
        <p:spPr>
          <a:xfrm>
            <a:off x="8943974" y="2729219"/>
            <a:ext cx="2743200" cy="2862322"/>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This negotiation tactic amounts to an attempt to “free ride” on </a:t>
            </a:r>
          </a:p>
          <a:p>
            <a:r>
              <a:rPr lang="en-US" sz="2000" b="1" dirty="0">
                <a:solidFill>
                  <a:srgbClr val="0070C0"/>
                </a:solidFill>
              </a:rPr>
              <a:t>Firm-1’s investment, in the hope that it will undertake the investment itself, or pay more than its “fair share”</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8D1BAC91-2FCC-4746-B6CE-BD0711AC5151}"/>
              </a:ext>
            </a:extLst>
          </p:cNvPr>
          <p:cNvCxnSpPr>
            <a:cxnSpLocks/>
          </p:cNvCxnSpPr>
          <p:nvPr/>
        </p:nvCxnSpPr>
        <p:spPr>
          <a:xfrm flipH="1">
            <a:off x="8162555" y="3856149"/>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985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1BC45-38EC-477E-956C-7ACC9ED64AEF}"/>
              </a:ext>
            </a:extLst>
          </p:cNvPr>
          <p:cNvSpPr>
            <a:spLocks noGrp="1"/>
          </p:cNvSpPr>
          <p:nvPr>
            <p:ph type="title"/>
          </p:nvPr>
        </p:nvSpPr>
        <p:spPr/>
        <p:txBody>
          <a:bodyPr/>
          <a:lstStyle/>
          <a:p>
            <a:r>
              <a:rPr lang="en-US" dirty="0"/>
              <a:t>Pricing Benefits From Harmonized Incentives</a:t>
            </a:r>
          </a:p>
        </p:txBody>
      </p:sp>
      <p:sp>
        <p:nvSpPr>
          <p:cNvPr id="3" name="Content Placeholder 2">
            <a:extLst>
              <a:ext uri="{FF2B5EF4-FFF2-40B4-BE49-F238E27FC236}">
                <a16:creationId xmlns:a16="http://schemas.microsoft.com/office/drawing/2014/main" id="{79734BC7-95D3-4774-AAFE-68BAF40E352D}"/>
              </a:ext>
            </a:extLst>
          </p:cNvPr>
          <p:cNvSpPr>
            <a:spLocks noGrp="1"/>
          </p:cNvSpPr>
          <p:nvPr>
            <p:ph idx="1"/>
          </p:nvPr>
        </p:nvSpPr>
        <p:spPr>
          <a:xfrm>
            <a:off x="799894" y="1385348"/>
            <a:ext cx="8115300" cy="5291137"/>
          </a:xfrm>
        </p:spPr>
        <p:txBody>
          <a:bodyPr>
            <a:normAutofit fontScale="85000" lnSpcReduction="10000"/>
          </a:bodyPr>
          <a:lstStyle/>
          <a:p>
            <a:pPr>
              <a:lnSpc>
                <a:spcPct val="120000"/>
              </a:lnSpc>
            </a:pPr>
            <a:r>
              <a:rPr lang="en-US" dirty="0">
                <a:solidFill>
                  <a:srgbClr val="C00000"/>
                </a:solidFill>
              </a:rPr>
              <a:t>Joint pricing of complementary products leads to lower prices</a:t>
            </a:r>
          </a:p>
          <a:p>
            <a:pPr lvl="1">
              <a:lnSpc>
                <a:spcPct val="120000"/>
              </a:lnSpc>
            </a:pPr>
            <a:r>
              <a:rPr lang="en-US" dirty="0"/>
              <a:t>Each takes account of how a lower price will benefit merger partner by </a:t>
            </a:r>
            <a:br>
              <a:rPr lang="en-US" dirty="0"/>
            </a:br>
            <a:r>
              <a:rPr lang="en-US" dirty="0"/>
              <a:t>increasing the partner’s sales and profits.</a:t>
            </a:r>
          </a:p>
          <a:p>
            <a:pPr>
              <a:lnSpc>
                <a:spcPct val="120000"/>
              </a:lnSpc>
            </a:pPr>
            <a:r>
              <a:rPr lang="en-US" dirty="0">
                <a:solidFill>
                  <a:srgbClr val="C00000"/>
                </a:solidFill>
              </a:rPr>
              <a:t>Elimination of double marginalization in “vertical” mergers is the same economics</a:t>
            </a:r>
          </a:p>
          <a:p>
            <a:pPr lvl="1">
              <a:lnSpc>
                <a:spcPct val="120000"/>
              </a:lnSpc>
            </a:pPr>
            <a:r>
              <a:rPr lang="en-US" dirty="0"/>
              <a:t>Downstream merging firm recognizes that a lower price will benefit upstream merging firm, which earns a margin on inputs sold to downstream firm.  </a:t>
            </a:r>
          </a:p>
          <a:p>
            <a:pPr lvl="1">
              <a:lnSpc>
                <a:spcPct val="120000"/>
              </a:lnSpc>
            </a:pPr>
            <a:r>
              <a:rPr lang="en-US" dirty="0"/>
              <a:t>Equivalent economics: Upstream merging firms transfers input to downstream merging firm at cost, rather than charging a margin; as a result, the downstream firm has lower costs and so has a </a:t>
            </a:r>
            <a:r>
              <a:rPr lang="en-US" dirty="0" err="1"/>
              <a:t>DPP</a:t>
            </a:r>
            <a:r>
              <a:rPr lang="en-US" dirty="0"/>
              <a:t> incentive to reduce its price</a:t>
            </a:r>
            <a:endParaRPr lang="en-US" dirty="0">
              <a:solidFill>
                <a:srgbClr val="C00000"/>
              </a:solidFill>
            </a:endParaRPr>
          </a:p>
          <a:p>
            <a:pPr lvl="1">
              <a:lnSpc>
                <a:spcPct val="120000"/>
              </a:lnSpc>
            </a:pPr>
            <a:endParaRPr lang="en-US" dirty="0"/>
          </a:p>
        </p:txBody>
      </p:sp>
      <p:sp>
        <p:nvSpPr>
          <p:cNvPr id="4" name="TextBox 3">
            <a:extLst>
              <a:ext uri="{FF2B5EF4-FFF2-40B4-BE49-F238E27FC236}">
                <a16:creationId xmlns:a16="http://schemas.microsoft.com/office/drawing/2014/main" id="{BF7D9D46-1378-45AF-AAB5-72DFF78DA033}"/>
              </a:ext>
            </a:extLst>
          </p:cNvPr>
          <p:cNvSpPr txBox="1"/>
          <p:nvPr/>
        </p:nvSpPr>
        <p:spPr>
          <a:xfrm>
            <a:off x="9288325" y="2086231"/>
            <a:ext cx="2420180" cy="1477328"/>
          </a:xfrm>
          <a:prstGeom prst="rect">
            <a:avLst/>
          </a:prstGeom>
          <a:noFill/>
          <a:ln w="38100">
            <a:solidFill>
              <a:srgbClr val="0070C0"/>
            </a:solidFill>
          </a:ln>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This “spillover benefit” would not be taken into account pre-merger, absent coordination.   </a:t>
            </a:r>
            <a:endParaRPr lang="en-US" b="1" i="1" dirty="0">
              <a:solidFill>
                <a:srgbClr val="0070C0"/>
              </a:solidFill>
              <a:latin typeface="Times New Roman" panose="02020603050405020304" pitchFamily="18" charset="0"/>
              <a:cs typeface="Times New Roman" panose="02020603050405020304" pitchFamily="18" charset="0"/>
            </a:endParaRPr>
          </a:p>
        </p:txBody>
      </p:sp>
      <p:cxnSp>
        <p:nvCxnSpPr>
          <p:cNvPr id="5" name="Straight Arrow Connector 4">
            <a:extLst>
              <a:ext uri="{FF2B5EF4-FFF2-40B4-BE49-F238E27FC236}">
                <a16:creationId xmlns:a16="http://schemas.microsoft.com/office/drawing/2014/main" id="{85E89044-8B00-4F8D-93A0-DBC337011D06}"/>
              </a:ext>
            </a:extLst>
          </p:cNvPr>
          <p:cNvCxnSpPr>
            <a:cxnSpLocks/>
          </p:cNvCxnSpPr>
          <p:nvPr/>
        </p:nvCxnSpPr>
        <p:spPr>
          <a:xfrm flipH="1" flipV="1">
            <a:off x="8405547" y="2360152"/>
            <a:ext cx="781048" cy="21936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4052484-1791-41E5-BA34-DD033B450801}"/>
              </a:ext>
            </a:extLst>
          </p:cNvPr>
          <p:cNvSpPr txBox="1"/>
          <p:nvPr/>
        </p:nvSpPr>
        <p:spPr>
          <a:xfrm>
            <a:off x="9186595" y="5436430"/>
            <a:ext cx="2420180" cy="1200329"/>
          </a:xfrm>
          <a:prstGeom prst="rect">
            <a:avLst/>
          </a:prstGeom>
          <a:solidFill>
            <a:schemeClr val="accent4">
              <a:lumMod val="20000"/>
              <a:lumOff val="80000"/>
            </a:schemeClr>
          </a:solidFill>
          <a:ln w="38100">
            <a:solidFill>
              <a:srgbClr val="0070C0"/>
            </a:solidFill>
          </a:ln>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2020 VMGs (implicitly) presume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merger-specificity of EDM. </a:t>
            </a:r>
          </a:p>
        </p:txBody>
      </p:sp>
    </p:spTree>
    <p:extLst>
      <p:ext uri="{BB962C8B-B14F-4D97-AF65-F5344CB8AC3E}">
        <p14:creationId xmlns:p14="http://schemas.microsoft.com/office/powerpoint/2010/main" val="3614225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211" y="-161132"/>
            <a:ext cx="11236750" cy="1325563"/>
          </a:xfrm>
        </p:spPr>
        <p:txBody>
          <a:bodyPr>
            <a:normAutofit/>
          </a:bodyPr>
          <a:lstStyle/>
          <a:p>
            <a:r>
              <a:rPr lang="en-US" sz="3200" dirty="0">
                <a:latin typeface="Times New Roman" panose="02020603050405020304" pitchFamily="18" charset="0"/>
                <a:cs typeface="Times New Roman" panose="02020603050405020304" pitchFamily="18" charset="0"/>
              </a:rPr>
              <a:t>Numerical Example of Elimination of Double Marginalization (EDM)</a:t>
            </a:r>
          </a:p>
        </p:txBody>
      </p:sp>
      <p:sp>
        <p:nvSpPr>
          <p:cNvPr id="3" name="Content Placeholder 2"/>
          <p:cNvSpPr>
            <a:spLocks noGrp="1"/>
          </p:cNvSpPr>
          <p:nvPr>
            <p:ph idx="1"/>
          </p:nvPr>
        </p:nvSpPr>
        <p:spPr>
          <a:xfrm>
            <a:off x="255211" y="1186944"/>
            <a:ext cx="7067550" cy="4351338"/>
          </a:xfrm>
        </p:spPr>
        <p:txBody>
          <a:bodyPr>
            <a:normAutofit fontScale="92500" lnSpcReduction="20000"/>
          </a:bodyPr>
          <a:lstStyle/>
          <a:p>
            <a:r>
              <a:rPr lang="en-US" sz="2000" dirty="0">
                <a:solidFill>
                  <a:srgbClr val="C00000"/>
                </a:solidFill>
                <a:latin typeface="Times New Roman" panose="02020603050405020304" pitchFamily="18" charset="0"/>
                <a:cs typeface="Times New Roman" panose="02020603050405020304" pitchFamily="18" charset="0"/>
              </a:rPr>
              <a:t>If both upstream and downstream firms have some market power and price above marginal costs, then the upstream marginal cost is “marked up” twice. A vertical merger eliminates one mark-up, which can lead to lower downstream prices</a:t>
            </a:r>
            <a:r>
              <a:rPr lang="en-US" sz="2000" dirty="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Example: </a:t>
            </a:r>
            <a:r>
              <a:rPr lang="en-US" sz="2000" i="1" dirty="0">
                <a:latin typeface="Times New Roman" panose="02020603050405020304" pitchFamily="18" charset="0"/>
                <a:cs typeface="Times New Roman" panose="02020603050405020304" pitchFamily="18" charset="0"/>
              </a:rPr>
              <a:t>suppose markup = $30 at each level</a:t>
            </a:r>
          </a:p>
          <a:p>
            <a:pPr lvl="1"/>
            <a:r>
              <a:rPr lang="en-US" sz="1800" dirty="0" err="1">
                <a:latin typeface="Times New Roman" panose="02020603050405020304" pitchFamily="18" charset="0"/>
                <a:cs typeface="Times New Roman" panose="02020603050405020304" pitchFamily="18" charset="0"/>
              </a:rPr>
              <a:t>MCu</a:t>
            </a:r>
            <a:r>
              <a:rPr lang="en-US" sz="1800" dirty="0">
                <a:latin typeface="Times New Roman" panose="02020603050405020304" pitchFamily="18" charset="0"/>
                <a:cs typeface="Times New Roman" panose="02020603050405020304" pitchFamily="18" charset="0"/>
              </a:rPr>
              <a:t> = $70</a:t>
            </a:r>
          </a:p>
          <a:p>
            <a:pPr lvl="1"/>
            <a:r>
              <a:rPr lang="en-US" sz="1800" dirty="0">
                <a:solidFill>
                  <a:srgbClr val="0070C0"/>
                </a:solidFill>
                <a:latin typeface="Times New Roman" panose="02020603050405020304" pitchFamily="18" charset="0"/>
                <a:cs typeface="Times New Roman" panose="02020603050405020304" pitchFamily="18" charset="0"/>
              </a:rPr>
              <a:t>Pu = $100 (i.e., markup = $30)</a:t>
            </a:r>
          </a:p>
          <a:p>
            <a:pPr lvl="1"/>
            <a:r>
              <a:rPr lang="en-US" sz="1800" dirty="0" err="1">
                <a:latin typeface="Times New Roman" panose="02020603050405020304" pitchFamily="18" charset="0"/>
                <a:cs typeface="Times New Roman" panose="02020603050405020304" pitchFamily="18" charset="0"/>
              </a:rPr>
              <a:t>MCd</a:t>
            </a:r>
            <a:r>
              <a:rPr lang="en-US" sz="1800" dirty="0">
                <a:latin typeface="Times New Roman" panose="02020603050405020304" pitchFamily="18" charset="0"/>
                <a:cs typeface="Times New Roman" panose="02020603050405020304" pitchFamily="18" charset="0"/>
              </a:rPr>
              <a:t> = $10 + Pu = $10 +$100 = $110</a:t>
            </a:r>
          </a:p>
          <a:p>
            <a:pPr lvl="1"/>
            <a:r>
              <a:rPr lang="en-US" sz="1800" dirty="0" err="1">
                <a:solidFill>
                  <a:srgbClr val="0070C0"/>
                </a:solidFill>
                <a:latin typeface="Times New Roman" panose="02020603050405020304" pitchFamily="18" charset="0"/>
                <a:cs typeface="Times New Roman" panose="02020603050405020304" pitchFamily="18" charset="0"/>
              </a:rPr>
              <a:t>Pd</a:t>
            </a:r>
            <a:r>
              <a:rPr lang="en-US" sz="1800" dirty="0">
                <a:solidFill>
                  <a:srgbClr val="0070C0"/>
                </a:solidFill>
                <a:latin typeface="Times New Roman" panose="02020603050405020304" pitchFamily="18" charset="0"/>
                <a:cs typeface="Times New Roman" panose="02020603050405020304" pitchFamily="18" charset="0"/>
              </a:rPr>
              <a:t> = $140  (i.e., markup =$30)</a:t>
            </a:r>
          </a:p>
          <a:p>
            <a:r>
              <a:rPr lang="en-US" sz="2000" dirty="0">
                <a:latin typeface="Times New Roman" panose="02020603050405020304" pitchFamily="18" charset="0"/>
                <a:cs typeface="Times New Roman" panose="02020603050405020304" pitchFamily="18" charset="0"/>
              </a:rPr>
              <a:t>Vertical integration</a:t>
            </a:r>
          </a:p>
          <a:p>
            <a:pPr lvl="1"/>
            <a:r>
              <a:rPr lang="en-US" sz="1800" dirty="0" err="1">
                <a:latin typeface="Times New Roman" panose="02020603050405020304" pitchFamily="18" charset="0"/>
                <a:cs typeface="Times New Roman" panose="02020603050405020304" pitchFamily="18" charset="0"/>
              </a:rPr>
              <a:t>MCu</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MCd</a:t>
            </a:r>
            <a:r>
              <a:rPr lang="en-US" sz="1800" dirty="0">
                <a:latin typeface="Times New Roman" panose="02020603050405020304" pitchFamily="18" charset="0"/>
                <a:cs typeface="Times New Roman" panose="02020603050405020304" pitchFamily="18" charset="0"/>
              </a:rPr>
              <a:t> = $70+ $10 = $80</a:t>
            </a:r>
          </a:p>
          <a:p>
            <a:pPr lvl="1"/>
            <a:r>
              <a:rPr lang="en-US" sz="1800" dirty="0" err="1">
                <a:solidFill>
                  <a:srgbClr val="0070C0"/>
                </a:solidFill>
                <a:latin typeface="Times New Roman" panose="02020603050405020304" pitchFamily="18" charset="0"/>
                <a:cs typeface="Times New Roman" panose="02020603050405020304" pitchFamily="18" charset="0"/>
              </a:rPr>
              <a:t>Pud</a:t>
            </a:r>
            <a:r>
              <a:rPr lang="en-US" sz="1800" dirty="0">
                <a:solidFill>
                  <a:srgbClr val="0070C0"/>
                </a:solidFill>
                <a:latin typeface="Times New Roman" panose="02020603050405020304" pitchFamily="18" charset="0"/>
                <a:cs typeface="Times New Roman" panose="02020603050405020304" pitchFamily="18" charset="0"/>
              </a:rPr>
              <a:t> = $110 (i.e., markup = $30)</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a:p>
            <a:r>
              <a:rPr lang="en-US" sz="2000" dirty="0">
                <a:solidFill>
                  <a:srgbClr val="C00000"/>
                </a:solidFill>
                <a:latin typeface="Times New Roman" panose="02020603050405020304" pitchFamily="18" charset="0"/>
                <a:cs typeface="Times New Roman" panose="02020603050405020304" pitchFamily="18" charset="0"/>
              </a:rPr>
              <a:t>Thus, vertical integration causes downward pricing pressure – and possibly reduces the prices paid  by consumers</a:t>
            </a:r>
          </a:p>
          <a:p>
            <a:r>
              <a:rPr lang="en-US" sz="1800" dirty="0">
                <a:latin typeface="Times New Roman" panose="02020603050405020304" pitchFamily="18" charset="0"/>
                <a:cs typeface="Times New Roman" panose="02020603050405020304" pitchFamily="18" charset="0"/>
              </a:rPr>
              <a:t>EDM is larger when market power is higher</a:t>
            </a:r>
          </a:p>
        </p:txBody>
      </p:sp>
      <p:sp>
        <p:nvSpPr>
          <p:cNvPr id="4" name="Slide Number Placeholder 3"/>
          <p:cNvSpPr>
            <a:spLocks noGrp="1"/>
          </p:cNvSpPr>
          <p:nvPr>
            <p:ph type="sldNum" sz="quarter" idx="12"/>
          </p:nvPr>
        </p:nvSpPr>
        <p:spPr/>
        <p:txBody>
          <a:bodyPr/>
          <a:lstStyle/>
          <a:p>
            <a:fld id="{65BC2894-B4CD-47B7-AA5C-DCF19E324941}" type="slidenum">
              <a:rPr lang="en-US" smtClean="0"/>
              <a:t>12</a:t>
            </a:fld>
            <a:endParaRPr lang="en-US"/>
          </a:p>
        </p:txBody>
      </p:sp>
      <p:sp>
        <p:nvSpPr>
          <p:cNvPr id="5" name="TextBox 4">
            <a:extLst>
              <a:ext uri="{FF2B5EF4-FFF2-40B4-BE49-F238E27FC236}">
                <a16:creationId xmlns:a16="http://schemas.microsoft.com/office/drawing/2014/main" id="{2749CFF4-9B32-4F60-9BD4-5259A9AD1CF0}"/>
              </a:ext>
            </a:extLst>
          </p:cNvPr>
          <p:cNvSpPr txBox="1"/>
          <p:nvPr/>
        </p:nvSpPr>
        <p:spPr>
          <a:xfrm>
            <a:off x="5873586" y="3039448"/>
            <a:ext cx="2076450" cy="646331"/>
          </a:xfrm>
          <a:prstGeom prst="rect">
            <a:avLst/>
          </a:prstGeom>
          <a:noFill/>
          <a:ln w="38100">
            <a:solidFill>
              <a:srgbClr val="0070C0"/>
            </a:solidFill>
          </a:ln>
        </p:spPr>
        <p:txBody>
          <a:bodyPr wrap="square" rtlCol="0">
            <a:spAutoFit/>
          </a:bodyPr>
          <a:lstStyle/>
          <a:p>
            <a:r>
              <a:rPr lang="en-US" b="1" dirty="0">
                <a:solidFill>
                  <a:srgbClr val="0070C0"/>
                </a:solidFill>
              </a:rPr>
              <a:t>See also casebook note</a:t>
            </a:r>
            <a:endParaRPr lang="en-US" b="1" i="1" dirty="0">
              <a:solidFill>
                <a:srgbClr val="0070C0"/>
              </a:solidFill>
            </a:endParaRPr>
          </a:p>
        </p:txBody>
      </p:sp>
      <p:cxnSp>
        <p:nvCxnSpPr>
          <p:cNvPr id="6" name="Straight Arrow Connector 5">
            <a:extLst>
              <a:ext uri="{FF2B5EF4-FFF2-40B4-BE49-F238E27FC236}">
                <a16:creationId xmlns:a16="http://schemas.microsoft.com/office/drawing/2014/main" id="{AD70F092-52F8-4234-A872-3BB7C7EE4A8D}"/>
              </a:ext>
            </a:extLst>
          </p:cNvPr>
          <p:cNvCxnSpPr>
            <a:cxnSpLocks/>
          </p:cNvCxnSpPr>
          <p:nvPr/>
        </p:nvCxnSpPr>
        <p:spPr>
          <a:xfrm flipH="1">
            <a:off x="5123884" y="3324621"/>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4A8E652-00EC-456C-87EE-759EA218A9A7}"/>
              </a:ext>
            </a:extLst>
          </p:cNvPr>
          <p:cNvSpPr txBox="1"/>
          <p:nvPr/>
        </p:nvSpPr>
        <p:spPr>
          <a:xfrm>
            <a:off x="5873586" y="5085898"/>
            <a:ext cx="3838575" cy="1200329"/>
          </a:xfrm>
          <a:prstGeom prst="rect">
            <a:avLst/>
          </a:prstGeom>
          <a:noFill/>
          <a:ln w="38100">
            <a:solidFill>
              <a:srgbClr val="0070C0"/>
            </a:solidFill>
          </a:ln>
        </p:spPr>
        <p:txBody>
          <a:bodyPr wrap="square" rtlCol="0">
            <a:spAutoFit/>
          </a:bodyPr>
          <a:lstStyle/>
          <a:p>
            <a:r>
              <a:rPr lang="en-US" b="1" dirty="0">
                <a:solidFill>
                  <a:srgbClr val="0070C0"/>
                </a:solidFill>
              </a:rPr>
              <a:t>Non-interventionists stress this point to </a:t>
            </a:r>
            <a:r>
              <a:rPr lang="en-US" b="1" dirty="0">
                <a:solidFill>
                  <a:srgbClr val="0070C0"/>
                </a:solidFill>
                <a:sym typeface="Wingdings" panose="05000000000000000000" pitchFamily="2" charset="2"/>
              </a:rPr>
              <a:t>suggest that high market share should not presume more likely anticompetitive effects “on balance”</a:t>
            </a:r>
            <a:endParaRPr lang="en-US" b="1" i="1" dirty="0">
              <a:solidFill>
                <a:srgbClr val="0070C0"/>
              </a:solidFill>
            </a:endParaRPr>
          </a:p>
        </p:txBody>
      </p:sp>
      <p:cxnSp>
        <p:nvCxnSpPr>
          <p:cNvPr id="8" name="Straight Arrow Connector 7">
            <a:extLst>
              <a:ext uri="{FF2B5EF4-FFF2-40B4-BE49-F238E27FC236}">
                <a16:creationId xmlns:a16="http://schemas.microsoft.com/office/drawing/2014/main" id="{FB62E30C-C9EA-48DF-875D-B18576B5CC1D}"/>
              </a:ext>
            </a:extLst>
          </p:cNvPr>
          <p:cNvCxnSpPr>
            <a:cxnSpLocks/>
          </p:cNvCxnSpPr>
          <p:nvPr/>
        </p:nvCxnSpPr>
        <p:spPr>
          <a:xfrm flipH="1" flipV="1">
            <a:off x="4926846" y="5318868"/>
            <a:ext cx="692217" cy="1844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21E55DE-79E5-40D6-A34C-0D7DDEBFC889}"/>
              </a:ext>
            </a:extLst>
          </p:cNvPr>
          <p:cNvSpPr txBox="1"/>
          <p:nvPr/>
        </p:nvSpPr>
        <p:spPr>
          <a:xfrm>
            <a:off x="8023572" y="945498"/>
            <a:ext cx="3377177" cy="646331"/>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This is the same economics as for complementary products. </a:t>
            </a:r>
            <a:endParaRPr lang="en-US" b="1" i="1" dirty="0">
              <a:solidFill>
                <a:srgbClr val="0070C0"/>
              </a:solidFill>
            </a:endParaRPr>
          </a:p>
        </p:txBody>
      </p:sp>
      <p:cxnSp>
        <p:nvCxnSpPr>
          <p:cNvPr id="13" name="Straight Arrow Connector 12">
            <a:extLst>
              <a:ext uri="{FF2B5EF4-FFF2-40B4-BE49-F238E27FC236}">
                <a16:creationId xmlns:a16="http://schemas.microsoft.com/office/drawing/2014/main" id="{36377D06-A24C-4572-B378-305F6A420369}"/>
              </a:ext>
            </a:extLst>
          </p:cNvPr>
          <p:cNvCxnSpPr>
            <a:cxnSpLocks/>
          </p:cNvCxnSpPr>
          <p:nvPr/>
        </p:nvCxnSpPr>
        <p:spPr>
          <a:xfrm flipH="1">
            <a:off x="7282399" y="1252584"/>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3493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50474-1FDF-47E6-B81B-799CD6B2D4FB}"/>
              </a:ext>
            </a:extLst>
          </p:cNvPr>
          <p:cNvSpPr>
            <a:spLocks noGrp="1"/>
          </p:cNvSpPr>
          <p:nvPr>
            <p:ph type="title"/>
          </p:nvPr>
        </p:nvSpPr>
        <p:spPr>
          <a:xfrm>
            <a:off x="538531" y="-47444"/>
            <a:ext cx="10515600" cy="1325563"/>
          </a:xfrm>
        </p:spPr>
        <p:txBody>
          <a:bodyPr>
            <a:normAutofit/>
          </a:bodyPr>
          <a:lstStyle/>
          <a:p>
            <a:r>
              <a:rPr lang="en-US" sz="3200" dirty="0"/>
              <a:t>Efficiency From Jointly Pricing Complementary Products</a:t>
            </a:r>
          </a:p>
        </p:txBody>
      </p:sp>
      <p:sp>
        <p:nvSpPr>
          <p:cNvPr id="3" name="Content Placeholder 2">
            <a:extLst>
              <a:ext uri="{FF2B5EF4-FFF2-40B4-BE49-F238E27FC236}">
                <a16:creationId xmlns:a16="http://schemas.microsoft.com/office/drawing/2014/main" id="{00F478AD-18A9-407D-A0BA-8D8DC44036BC}"/>
              </a:ext>
            </a:extLst>
          </p:cNvPr>
          <p:cNvSpPr>
            <a:spLocks noGrp="1"/>
          </p:cNvSpPr>
          <p:nvPr>
            <p:ph idx="1"/>
          </p:nvPr>
        </p:nvSpPr>
        <p:spPr>
          <a:xfrm>
            <a:off x="324884" y="1183399"/>
            <a:ext cx="8187520" cy="5497033"/>
          </a:xfrm>
        </p:spPr>
        <p:txBody>
          <a:bodyPr>
            <a:normAutofit fontScale="92500" lnSpcReduction="10000"/>
          </a:bodyPr>
          <a:lstStyle/>
          <a:p>
            <a:r>
              <a:rPr lang="en-US" sz="3200" b="1" dirty="0">
                <a:solidFill>
                  <a:srgbClr val="C00000"/>
                </a:solidFill>
              </a:rPr>
              <a:t>Joint pricing of complementary products </a:t>
            </a:r>
            <a:br>
              <a:rPr lang="en-US" sz="3200" b="1" dirty="0">
                <a:solidFill>
                  <a:srgbClr val="C00000"/>
                </a:solidFill>
              </a:rPr>
            </a:br>
            <a:r>
              <a:rPr lang="en-US" sz="3200" b="1" dirty="0">
                <a:solidFill>
                  <a:srgbClr val="C00000"/>
                </a:solidFill>
              </a:rPr>
              <a:t>is procompetitive</a:t>
            </a:r>
          </a:p>
          <a:p>
            <a:r>
              <a:rPr lang="en-US" sz="2000" dirty="0"/>
              <a:t>Substitutes and complements</a:t>
            </a:r>
          </a:p>
          <a:p>
            <a:pPr lvl="1"/>
            <a:r>
              <a:rPr lang="en-US" sz="1800" dirty="0"/>
              <a:t>Complements = products used together (e.g., iPhone and Apps) </a:t>
            </a:r>
          </a:p>
          <a:p>
            <a:pPr lvl="1"/>
            <a:r>
              <a:rPr lang="en-US" sz="1800" dirty="0"/>
              <a:t>Substitutes = products used perhaps one or other (e.g., iPhone and Android phone))</a:t>
            </a:r>
          </a:p>
          <a:p>
            <a:pPr lvl="1"/>
            <a:r>
              <a:rPr lang="en-US" sz="1800" dirty="0"/>
              <a:t>Some products can be substitutes for some and complements for others (e.g., iPhone and laptop)</a:t>
            </a:r>
          </a:p>
          <a:p>
            <a:r>
              <a:rPr lang="en-US" sz="2000" dirty="0"/>
              <a:t>Prices rise if 2 firms jointly price “substitute” products </a:t>
            </a:r>
          </a:p>
          <a:p>
            <a:pPr lvl="1"/>
            <a:r>
              <a:rPr lang="en-US" sz="1800" dirty="0"/>
              <a:t>Higher price of one product raises the sales and profits of the other product</a:t>
            </a:r>
          </a:p>
          <a:p>
            <a:pPr lvl="1"/>
            <a:r>
              <a:rPr lang="en-US" sz="1800" dirty="0"/>
              <a:t>Consumers harmed </a:t>
            </a:r>
          </a:p>
          <a:p>
            <a:r>
              <a:rPr lang="en-US" sz="2000" b="1" dirty="0">
                <a:solidFill>
                  <a:srgbClr val="C00000"/>
                </a:solidFill>
              </a:rPr>
              <a:t>But, prices fall if 2 firms jointly price “complementary” product</a:t>
            </a:r>
          </a:p>
          <a:p>
            <a:pPr lvl="1"/>
            <a:r>
              <a:rPr lang="en-US" sz="1800" b="1" dirty="0">
                <a:solidFill>
                  <a:srgbClr val="C00000"/>
                </a:solidFill>
              </a:rPr>
              <a:t>A lower price for one product raises the sales and profits of the other</a:t>
            </a:r>
          </a:p>
          <a:p>
            <a:pPr lvl="1"/>
            <a:r>
              <a:rPr lang="en-US" sz="1800" b="1" dirty="0">
                <a:solidFill>
                  <a:srgbClr val="C00000"/>
                </a:solidFill>
              </a:rPr>
              <a:t>Thus, joint incentive to reduce prices</a:t>
            </a:r>
          </a:p>
          <a:p>
            <a:pPr lvl="1"/>
            <a:r>
              <a:rPr lang="en-US" sz="1800" b="1" dirty="0">
                <a:solidFill>
                  <a:srgbClr val="C00000"/>
                </a:solidFill>
              </a:rPr>
              <a:t>And, Consumers benefit ! </a:t>
            </a:r>
          </a:p>
          <a:p>
            <a:r>
              <a:rPr lang="en-US" sz="2000" dirty="0">
                <a:solidFill>
                  <a:srgbClr val="C00000"/>
                </a:solidFill>
              </a:rPr>
              <a:t>See “</a:t>
            </a:r>
            <a:r>
              <a:rPr lang="en-US" sz="2000" dirty="0" err="1">
                <a:solidFill>
                  <a:srgbClr val="C00000"/>
                </a:solidFill>
              </a:rPr>
              <a:t>Eyeco</a:t>
            </a:r>
            <a:r>
              <a:rPr lang="en-US" sz="2000" dirty="0">
                <a:solidFill>
                  <a:srgbClr val="C00000"/>
                </a:solidFill>
              </a:rPr>
              <a:t>” Problem for a more detailed example</a:t>
            </a:r>
          </a:p>
          <a:p>
            <a:pPr lvl="1"/>
            <a:r>
              <a:rPr lang="en-US" sz="1800" dirty="0"/>
              <a:t>We will discuss complements at various points in this course</a:t>
            </a:r>
          </a:p>
          <a:p>
            <a:pPr lvl="1"/>
            <a:r>
              <a:rPr lang="en-US" sz="1800" dirty="0"/>
              <a:t>They will be an important efficiency justification for some mergers </a:t>
            </a:r>
          </a:p>
        </p:txBody>
      </p:sp>
      <p:sp>
        <p:nvSpPr>
          <p:cNvPr id="4" name="Slide Number Placeholder 3">
            <a:extLst>
              <a:ext uri="{FF2B5EF4-FFF2-40B4-BE49-F238E27FC236}">
                <a16:creationId xmlns:a16="http://schemas.microsoft.com/office/drawing/2014/main" id="{E24FC29B-0C85-4353-8F46-0FC5ECFF4C93}"/>
              </a:ext>
            </a:extLst>
          </p:cNvPr>
          <p:cNvSpPr>
            <a:spLocks noGrp="1"/>
          </p:cNvSpPr>
          <p:nvPr>
            <p:ph type="sldNum" sz="quarter" idx="12"/>
          </p:nvPr>
        </p:nvSpPr>
        <p:spPr/>
        <p:txBody>
          <a:bodyPr/>
          <a:lstStyle/>
          <a:p>
            <a:fld id="{837F2808-4F7B-49B1-B06A-0BD2F2A2DA16}" type="slidenum">
              <a:rPr lang="en-US" smtClean="0"/>
              <a:t>13</a:t>
            </a:fld>
            <a:endParaRPr lang="en-US" dirty="0"/>
          </a:p>
        </p:txBody>
      </p:sp>
      <p:cxnSp>
        <p:nvCxnSpPr>
          <p:cNvPr id="5" name="Straight Arrow Connector 4">
            <a:extLst>
              <a:ext uri="{FF2B5EF4-FFF2-40B4-BE49-F238E27FC236}">
                <a16:creationId xmlns:a16="http://schemas.microsoft.com/office/drawing/2014/main" id="{CA2D2FF8-605F-491D-B358-78FF30C47C49}"/>
              </a:ext>
            </a:extLst>
          </p:cNvPr>
          <p:cNvCxnSpPr>
            <a:cxnSpLocks/>
          </p:cNvCxnSpPr>
          <p:nvPr/>
        </p:nvCxnSpPr>
        <p:spPr>
          <a:xfrm flipH="1" flipV="1">
            <a:off x="7599682" y="3348968"/>
            <a:ext cx="1146987" cy="5499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3E04FD9-373C-4D7A-9E63-435DE847661E}"/>
              </a:ext>
            </a:extLst>
          </p:cNvPr>
          <p:cNvSpPr txBox="1"/>
          <p:nvPr/>
        </p:nvSpPr>
        <p:spPr>
          <a:xfrm>
            <a:off x="9041798" y="2967335"/>
            <a:ext cx="2911390" cy="923330"/>
          </a:xfrm>
          <a:prstGeom prst="rect">
            <a:avLst/>
          </a:prstGeom>
          <a:noFill/>
          <a:ln w="38100">
            <a:solidFill>
              <a:srgbClr val="0070C0"/>
            </a:solidFill>
          </a:ln>
        </p:spPr>
        <p:txBody>
          <a:bodyPr wrap="square" rtlCol="0">
            <a:spAutoFit/>
          </a:bodyPr>
          <a:lstStyle/>
          <a:p>
            <a:r>
              <a:rPr lang="en-US" b="1" dirty="0">
                <a:solidFill>
                  <a:srgbClr val="0070C0"/>
                </a:solidFill>
              </a:rPr>
              <a:t>These results assume that the firms are</a:t>
            </a:r>
            <a:br>
              <a:rPr lang="en-US" b="1" dirty="0">
                <a:solidFill>
                  <a:srgbClr val="0070C0"/>
                </a:solidFill>
              </a:rPr>
            </a:br>
            <a:r>
              <a:rPr lang="en-US" b="1" dirty="0">
                <a:solidFill>
                  <a:srgbClr val="0070C0"/>
                </a:solidFill>
              </a:rPr>
              <a:t>“imperfectly competitive”</a:t>
            </a:r>
          </a:p>
        </p:txBody>
      </p:sp>
      <p:cxnSp>
        <p:nvCxnSpPr>
          <p:cNvPr id="8" name="Straight Arrow Connector 7">
            <a:extLst>
              <a:ext uri="{FF2B5EF4-FFF2-40B4-BE49-F238E27FC236}">
                <a16:creationId xmlns:a16="http://schemas.microsoft.com/office/drawing/2014/main" id="{E779AAFF-5143-4C36-A7B4-0FE4945E8646}"/>
              </a:ext>
            </a:extLst>
          </p:cNvPr>
          <p:cNvCxnSpPr>
            <a:cxnSpLocks/>
          </p:cNvCxnSpPr>
          <p:nvPr/>
        </p:nvCxnSpPr>
        <p:spPr>
          <a:xfrm flipH="1">
            <a:off x="7697092" y="3672112"/>
            <a:ext cx="1049577" cy="29751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762EEFA-76B1-480F-8870-882F0079A31D}"/>
              </a:ext>
            </a:extLst>
          </p:cNvPr>
          <p:cNvSpPr txBox="1"/>
          <p:nvPr/>
        </p:nvSpPr>
        <p:spPr>
          <a:xfrm>
            <a:off x="8294016" y="1743565"/>
            <a:ext cx="3573100" cy="923330"/>
          </a:xfrm>
          <a:prstGeom prst="rect">
            <a:avLst/>
          </a:prstGeom>
          <a:solidFill>
            <a:srgbClr val="FFFF00"/>
          </a:solidFill>
          <a:ln w="38100">
            <a:solidFill>
              <a:srgbClr val="0070C0"/>
            </a:solidFill>
          </a:ln>
        </p:spPr>
        <p:txBody>
          <a:bodyPr wrap="square" rtlCol="0">
            <a:spAutoFit/>
          </a:bodyPr>
          <a:lstStyle/>
          <a:p>
            <a:r>
              <a:rPr lang="en-US" b="1" u="sng" dirty="0">
                <a:solidFill>
                  <a:srgbClr val="0070C0"/>
                </a:solidFill>
              </a:rPr>
              <a:t>Econ. definition of complements</a:t>
            </a:r>
            <a:r>
              <a:rPr lang="en-US" b="1" dirty="0">
                <a:solidFill>
                  <a:srgbClr val="0070C0"/>
                </a:solidFill>
              </a:rPr>
              <a:t> </a:t>
            </a:r>
            <a:br>
              <a:rPr lang="en-US" b="1" dirty="0">
                <a:solidFill>
                  <a:srgbClr val="0070C0"/>
                </a:solidFill>
              </a:rPr>
            </a:br>
            <a:r>
              <a:rPr lang="en-US" b="1" dirty="0">
                <a:solidFill>
                  <a:srgbClr val="0070C0"/>
                </a:solidFill>
              </a:rPr>
              <a:t>A </a:t>
            </a:r>
            <a:r>
              <a:rPr lang="en-US" b="1" i="1" dirty="0">
                <a:solidFill>
                  <a:srgbClr val="0070C0"/>
                </a:solidFill>
              </a:rPr>
              <a:t>higher </a:t>
            </a:r>
            <a:r>
              <a:rPr lang="en-US" b="1" dirty="0">
                <a:solidFill>
                  <a:srgbClr val="0070C0"/>
                </a:solidFill>
              </a:rPr>
              <a:t>price of product A </a:t>
            </a:r>
            <a:br>
              <a:rPr lang="en-US" b="1" dirty="0">
                <a:solidFill>
                  <a:srgbClr val="0070C0"/>
                </a:solidFill>
              </a:rPr>
            </a:br>
            <a:r>
              <a:rPr lang="en-US" b="1" i="1" dirty="0">
                <a:solidFill>
                  <a:srgbClr val="0070C0"/>
                </a:solidFill>
              </a:rPr>
              <a:t>reduces </a:t>
            </a:r>
            <a:r>
              <a:rPr lang="en-US" b="1" dirty="0">
                <a:solidFill>
                  <a:srgbClr val="0070C0"/>
                </a:solidFill>
              </a:rPr>
              <a:t>the demand for Product B</a:t>
            </a:r>
          </a:p>
        </p:txBody>
      </p:sp>
      <p:sp>
        <p:nvSpPr>
          <p:cNvPr id="11" name="TextBox 10">
            <a:extLst>
              <a:ext uri="{FF2B5EF4-FFF2-40B4-BE49-F238E27FC236}">
                <a16:creationId xmlns:a16="http://schemas.microsoft.com/office/drawing/2014/main" id="{70AF7D01-CDCD-4040-B24A-3F2E4A78EEB2}"/>
              </a:ext>
            </a:extLst>
          </p:cNvPr>
          <p:cNvSpPr txBox="1"/>
          <p:nvPr/>
        </p:nvSpPr>
        <p:spPr>
          <a:xfrm>
            <a:off x="103974" y="814067"/>
            <a:ext cx="3345486" cy="369332"/>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Recall this slide from Topic 4</a:t>
            </a:r>
          </a:p>
        </p:txBody>
      </p:sp>
    </p:spTree>
    <p:extLst>
      <p:ext uri="{BB962C8B-B14F-4D97-AF65-F5344CB8AC3E}">
        <p14:creationId xmlns:p14="http://schemas.microsoft.com/office/powerpoint/2010/main" val="2086975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816" y="1709738"/>
            <a:ext cx="11764652" cy="2852737"/>
          </a:xfrm>
        </p:spPr>
        <p:txBody>
          <a:bodyPr>
            <a:normAutofit/>
          </a:bodyPr>
          <a:lstStyle/>
          <a:p>
            <a:pPr algn="ctr"/>
            <a:r>
              <a:rPr lang="en-US" sz="3200" i="1" dirty="0">
                <a:latin typeface="+mn-lt"/>
                <a:cs typeface="Times New Roman" panose="02020603050405020304" pitchFamily="18" charset="0"/>
              </a:rPr>
              <a:t>AT&amp;T/Time Warner </a:t>
            </a:r>
            <a:r>
              <a:rPr lang="en-US" sz="3200" dirty="0">
                <a:latin typeface="+mn-lt"/>
                <a:cs typeface="Times New Roman" panose="02020603050405020304" pitchFamily="18" charset="0"/>
              </a:rPr>
              <a:t>Vertical Merger: </a:t>
            </a:r>
            <a:br>
              <a:rPr lang="en-US" sz="3200" dirty="0">
                <a:latin typeface="+mn-lt"/>
                <a:cs typeface="Times New Roman" panose="02020603050405020304" pitchFamily="18" charset="0"/>
              </a:rPr>
            </a:br>
            <a:r>
              <a:rPr lang="en-US" sz="3200" dirty="0">
                <a:latin typeface="+mn-lt"/>
                <a:cs typeface="Times New Roman" panose="02020603050405020304" pitchFamily="18" charset="0"/>
              </a:rPr>
              <a:t>Economic and Legal Analysis</a:t>
            </a:r>
            <a:br>
              <a:rPr lang="en-US" sz="3200" dirty="0">
                <a:latin typeface="+mn-lt"/>
                <a:cs typeface="Times New Roman" panose="02020603050405020304" pitchFamily="18" charset="0"/>
              </a:rPr>
            </a:br>
            <a:endParaRPr lang="en-US" sz="3200" dirty="0">
              <a:latin typeface="+mn-lt"/>
              <a:cs typeface="Times New Roman" panose="02020603050405020304" pitchFamily="18" charset="0"/>
            </a:endParaRPr>
          </a:p>
        </p:txBody>
      </p:sp>
      <p:sp>
        <p:nvSpPr>
          <p:cNvPr id="3" name="Subtitle 2"/>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334765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025" y="31750"/>
            <a:ext cx="7467600" cy="1143000"/>
          </a:xfrm>
        </p:spPr>
        <p:txBody>
          <a:bodyPr>
            <a:normAutofit/>
          </a:bodyPr>
          <a:lstStyle/>
          <a:p>
            <a:r>
              <a:rPr lang="en-US" i="1" dirty="0">
                <a:latin typeface="Times New Roman" panose="02020603050405020304" pitchFamily="18" charset="0"/>
                <a:cs typeface="Times New Roman" panose="02020603050405020304" pitchFamily="18" charset="0"/>
              </a:rPr>
              <a:t>Comcast-NBCU Merger </a:t>
            </a:r>
            <a:r>
              <a:rPr lang="en-US" dirty="0">
                <a:latin typeface="Times New Roman" panose="02020603050405020304" pitchFamily="18" charset="0"/>
                <a:cs typeface="Times New Roman" panose="02020603050405020304" pitchFamily="18" charset="0"/>
              </a:rPr>
              <a:t>(Consent, 2011)</a:t>
            </a:r>
          </a:p>
        </p:txBody>
      </p:sp>
      <p:sp>
        <p:nvSpPr>
          <p:cNvPr id="3" name="Content Placeholder 2"/>
          <p:cNvSpPr>
            <a:spLocks noGrp="1"/>
          </p:cNvSpPr>
          <p:nvPr>
            <p:ph idx="1"/>
          </p:nvPr>
        </p:nvSpPr>
        <p:spPr>
          <a:xfrm>
            <a:off x="838200" y="1174750"/>
            <a:ext cx="8229600" cy="5181600"/>
          </a:xfrm>
        </p:spPr>
        <p:txBody>
          <a:bodyPr>
            <a:normAutofit/>
          </a:bodyPr>
          <a:lstStyle/>
          <a:p>
            <a:r>
              <a:rPr lang="en-US" sz="2000" dirty="0">
                <a:latin typeface="Times New Roman" panose="02020603050405020304" pitchFamily="18" charset="0"/>
                <a:cs typeface="Times New Roman" panose="02020603050405020304" pitchFamily="18" charset="0"/>
              </a:rPr>
              <a:t>NBCU sells content to competing video distributors like Comcast, DirecTV, Dish and </a:t>
            </a:r>
            <a:r>
              <a:rPr lang="en-US" sz="2000" dirty="0" err="1">
                <a:latin typeface="Times New Roman" panose="02020603050405020304" pitchFamily="18" charset="0"/>
                <a:cs typeface="Times New Roman" panose="02020603050405020304" pitchFamily="18" charset="0"/>
              </a:rPr>
              <a:t>Telcos</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Input foreclosure allegations </a:t>
            </a:r>
          </a:p>
          <a:p>
            <a:pPr lvl="1"/>
            <a:r>
              <a:rPr lang="en-US" sz="1800" dirty="0">
                <a:latin typeface="Times New Roman" panose="02020603050405020304" pitchFamily="18" charset="0"/>
                <a:cs typeface="Times New Roman" panose="02020603050405020304" pitchFamily="18" charset="0"/>
              </a:rPr>
              <a:t>NBCU withholds content or raises price to Comcast’s distribution rivals</a:t>
            </a:r>
          </a:p>
          <a:p>
            <a:pPr lvl="1"/>
            <a:r>
              <a:rPr lang="en-US" sz="1800" dirty="0">
                <a:latin typeface="Times New Roman" panose="02020603050405020304" pitchFamily="18" charset="0"/>
                <a:cs typeface="Times New Roman" panose="02020603050405020304" pitchFamily="18" charset="0"/>
              </a:rPr>
              <a:t>Comcast threatens other content providers to induce them to raise their prices to Comcast’s distribution competitors </a:t>
            </a:r>
          </a:p>
          <a:p>
            <a:r>
              <a:rPr lang="en-US" sz="2000" dirty="0">
                <a:latin typeface="Times New Roman" panose="02020603050405020304" pitchFamily="18" charset="0"/>
                <a:cs typeface="Times New Roman" panose="02020603050405020304" pitchFamily="18" charset="0"/>
              </a:rPr>
              <a:t>Customer foreclosure allegations </a:t>
            </a:r>
          </a:p>
          <a:p>
            <a:pPr lvl="1"/>
            <a:r>
              <a:rPr lang="en-US" sz="1800" dirty="0">
                <a:latin typeface="Times New Roman" panose="02020603050405020304" pitchFamily="18" charset="0"/>
                <a:cs typeface="Times New Roman" panose="02020603050405020304" pitchFamily="18" charset="0"/>
              </a:rPr>
              <a:t>Comcast will refuse to carry some content that competes with NBCU</a:t>
            </a:r>
          </a:p>
          <a:p>
            <a:r>
              <a:rPr lang="en-US" sz="2000" dirty="0">
                <a:latin typeface="Times New Roman" panose="02020603050405020304" pitchFamily="18" charset="0"/>
                <a:cs typeface="Times New Roman" panose="02020603050405020304" pitchFamily="18" charset="0"/>
              </a:rPr>
              <a:t>Merger-specific efficiencies alleged </a:t>
            </a:r>
          </a:p>
          <a:p>
            <a:pPr lvl="1"/>
            <a:r>
              <a:rPr lang="en-US" sz="1800" dirty="0">
                <a:latin typeface="Times New Roman" panose="02020603050405020304" pitchFamily="18" charset="0"/>
                <a:cs typeface="Times New Roman" panose="02020603050405020304" pitchFamily="18" charset="0"/>
              </a:rPr>
              <a:t>NBCU lowers price to Comcast</a:t>
            </a:r>
          </a:p>
          <a:p>
            <a:pPr lvl="1"/>
            <a:r>
              <a:rPr lang="en-US" sz="1800" dirty="0">
                <a:latin typeface="Times New Roman" panose="02020603050405020304" pitchFamily="18" charset="0"/>
                <a:cs typeface="Times New Roman" panose="02020603050405020304" pitchFamily="18" charset="0"/>
              </a:rPr>
              <a:t>Guaranteed carriage of NBCU content on Comcast increases investment incentives</a:t>
            </a:r>
          </a:p>
          <a:p>
            <a:r>
              <a:rPr lang="en-US" sz="2000" dirty="0">
                <a:solidFill>
                  <a:srgbClr val="C00000"/>
                </a:solidFill>
                <a:latin typeface="Times New Roman" panose="02020603050405020304" pitchFamily="18" charset="0"/>
                <a:cs typeface="Times New Roman" panose="02020603050405020304" pitchFamily="18" charset="0"/>
              </a:rPr>
              <a:t>Outcome: FCC and DOJ consent decrees to prevent input  foreclosure, including of online video programming</a:t>
            </a:r>
          </a:p>
          <a:p>
            <a:pPr lvl="1"/>
            <a:endParaRPr lang="en-US" sz="2000" dirty="0"/>
          </a:p>
        </p:txBody>
      </p:sp>
      <p:sp>
        <p:nvSpPr>
          <p:cNvPr id="4" name="Slide Number Placeholder 3"/>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15</a:t>
            </a:fld>
            <a:endParaRPr lang="en-US">
              <a:solidFill>
                <a:srgbClr val="000000"/>
              </a:solidFill>
            </a:endParaRPr>
          </a:p>
        </p:txBody>
      </p:sp>
    </p:spTree>
    <p:extLst>
      <p:ext uri="{BB962C8B-B14F-4D97-AF65-F5344CB8AC3E}">
        <p14:creationId xmlns:p14="http://schemas.microsoft.com/office/powerpoint/2010/main" val="1839845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826" y="210163"/>
            <a:ext cx="7280189" cy="819179"/>
          </a:xfrm>
        </p:spPr>
        <p:txBody>
          <a:bodyPr>
            <a:normAutofit/>
          </a:bodyPr>
          <a:lstStyle/>
          <a:p>
            <a:r>
              <a:rPr lang="en-US" i="1" dirty="0"/>
              <a:t>U.S. v. AT&amp;T </a:t>
            </a:r>
            <a:r>
              <a:rPr lang="en-US" dirty="0"/>
              <a:t>(D.C. Cir. 2019): Summary </a:t>
            </a:r>
          </a:p>
        </p:txBody>
      </p:sp>
      <p:sp>
        <p:nvSpPr>
          <p:cNvPr id="3" name="Content Placeholder 2"/>
          <p:cNvSpPr>
            <a:spLocks noGrp="1"/>
          </p:cNvSpPr>
          <p:nvPr>
            <p:ph idx="1"/>
          </p:nvPr>
        </p:nvSpPr>
        <p:spPr>
          <a:xfrm>
            <a:off x="726988" y="1029342"/>
            <a:ext cx="7427027" cy="5864133"/>
          </a:xfrm>
        </p:spPr>
        <p:txBody>
          <a:bodyPr>
            <a:normAutofit fontScale="92500" lnSpcReduction="10000"/>
          </a:bodyPr>
          <a:lstStyle/>
          <a:p>
            <a:r>
              <a:rPr lang="en-US" sz="2000" u="sng" dirty="0"/>
              <a:t>Facts</a:t>
            </a:r>
            <a:r>
              <a:rPr lang="en-US" sz="2000" dirty="0"/>
              <a:t>: AT&amp;T, a distributor of video content, sought to acquire Time Warner, which produced and programmed video content </a:t>
            </a:r>
          </a:p>
          <a:p>
            <a:pPr lvl="1"/>
            <a:r>
              <a:rPr lang="en-US" sz="1800" u="sng" dirty="0"/>
              <a:t>Relevant Market</a:t>
            </a:r>
            <a:r>
              <a:rPr lang="en-US" sz="1800" dirty="0"/>
              <a:t>: “Multichannel video programming distribution” (MVPD)</a:t>
            </a:r>
          </a:p>
          <a:p>
            <a:pPr lvl="1"/>
            <a:r>
              <a:rPr lang="en-US" sz="1800" dirty="0"/>
              <a:t>But a dynamic and changing market</a:t>
            </a:r>
          </a:p>
          <a:p>
            <a:r>
              <a:rPr lang="en-US" sz="2000" u="sng" dirty="0"/>
              <a:t>DOJ’s Bargaining Leverage Theory</a:t>
            </a:r>
            <a:endParaRPr lang="en-US" sz="2000" i="1" dirty="0">
              <a:solidFill>
                <a:srgbClr val="FF0000"/>
              </a:solidFill>
            </a:endParaRPr>
          </a:p>
          <a:p>
            <a:pPr lvl="1"/>
            <a:r>
              <a:rPr lang="en-US" sz="1800" dirty="0"/>
              <a:t>Post-merger, AT&amp;T will be able to use the threat of “blackouts” and  diverted subscribers to raise the price of its content to rival MVPDs and to consumers</a:t>
            </a:r>
          </a:p>
          <a:p>
            <a:pPr lvl="1"/>
            <a:r>
              <a:rPr lang="en-US" sz="1800" dirty="0"/>
              <a:t>Merger lowers the cost of a blackout to the merged firm and thus makes the threat more credible </a:t>
            </a:r>
          </a:p>
          <a:p>
            <a:r>
              <a:rPr lang="en-US" sz="2000" u="sng" dirty="0"/>
              <a:t>D.C. Circuit</a:t>
            </a:r>
            <a:r>
              <a:rPr lang="en-US" sz="2000" dirty="0"/>
              <a:t>: </a:t>
            </a:r>
            <a:r>
              <a:rPr lang="en-US" sz="2000" dirty="0">
                <a:solidFill>
                  <a:srgbClr val="C00000"/>
                </a:solidFill>
              </a:rPr>
              <a:t>Theory Sound, But Unsupported by Evidence</a:t>
            </a:r>
          </a:p>
          <a:p>
            <a:pPr lvl="1"/>
            <a:r>
              <a:rPr lang="en-US" sz="1800" dirty="0"/>
              <a:t>No </a:t>
            </a:r>
            <a:r>
              <a:rPr lang="en-US" sz="1800" i="1" dirty="0"/>
              <a:t>PNB</a:t>
            </a:r>
            <a:r>
              <a:rPr lang="en-US" sz="1800" dirty="0"/>
              <a:t> presumption in vertical merger</a:t>
            </a:r>
          </a:p>
          <a:p>
            <a:pPr lvl="1"/>
            <a:r>
              <a:rPr lang="en-US" sz="1800" i="1" dirty="0"/>
              <a:t>Baker Hughes </a:t>
            </a:r>
            <a:r>
              <a:rPr lang="en-US" sz="1800" dirty="0"/>
              <a:t>burden-shifting framework applies</a:t>
            </a:r>
          </a:p>
          <a:p>
            <a:pPr lvl="1"/>
            <a:r>
              <a:rPr lang="en-US" sz="1800" dirty="0"/>
              <a:t>Government failed to show likely anticompetitive effects under its “bargaining leverage” theory – no increased credibility of blackout threat after the merger </a:t>
            </a:r>
          </a:p>
          <a:p>
            <a:r>
              <a:rPr lang="en-US" sz="2000" u="sng" dirty="0">
                <a:solidFill>
                  <a:srgbClr val="C00000"/>
                </a:solidFill>
              </a:rPr>
              <a:t>Key Economic Issues</a:t>
            </a:r>
            <a:r>
              <a:rPr lang="en-US" sz="2000" dirty="0">
                <a:solidFill>
                  <a:srgbClr val="C00000"/>
                </a:solidFill>
              </a:rPr>
              <a:t> </a:t>
            </a:r>
          </a:p>
          <a:p>
            <a:pPr lvl="1"/>
            <a:r>
              <a:rPr lang="en-US" sz="1800" dirty="0">
                <a:solidFill>
                  <a:srgbClr val="C00000"/>
                </a:solidFill>
              </a:rPr>
              <a:t>Details of bargaining leverage theory </a:t>
            </a:r>
          </a:p>
          <a:p>
            <a:pPr lvl="1"/>
            <a:r>
              <a:rPr lang="en-US" sz="1800" dirty="0">
                <a:solidFill>
                  <a:srgbClr val="C00000"/>
                </a:solidFill>
              </a:rPr>
              <a:t>Role of expert testimony of cost and price increases?</a:t>
            </a:r>
          </a:p>
          <a:p>
            <a:pPr lvl="1"/>
            <a:r>
              <a:rPr lang="en-US" sz="1800" dirty="0">
                <a:solidFill>
                  <a:srgbClr val="C00000"/>
                </a:solidFill>
              </a:rPr>
              <a:t>Role of elimination of double marginalization (</a:t>
            </a:r>
            <a:r>
              <a:rPr lang="en-US" sz="1800" dirty="0" err="1">
                <a:solidFill>
                  <a:srgbClr val="C00000"/>
                </a:solidFill>
              </a:rPr>
              <a:t>EDM</a:t>
            </a:r>
            <a:r>
              <a:rPr lang="en-US" sz="1800" dirty="0">
                <a:solidFill>
                  <a:srgbClr val="C00000"/>
                </a:solidFill>
              </a:rPr>
              <a:t>)</a:t>
            </a:r>
          </a:p>
          <a:p>
            <a:pPr lvl="1"/>
            <a:r>
              <a:rPr lang="en-US" sz="1800" dirty="0">
                <a:solidFill>
                  <a:srgbClr val="C00000"/>
                </a:solidFill>
              </a:rPr>
              <a:t>Role of commitment to “baseball-style arbitration” process</a:t>
            </a:r>
          </a:p>
        </p:txBody>
      </p:sp>
      <p:sp>
        <p:nvSpPr>
          <p:cNvPr id="4" name="Slide Number Placeholder 3"/>
          <p:cNvSpPr>
            <a:spLocks noGrp="1"/>
          </p:cNvSpPr>
          <p:nvPr>
            <p:ph type="sldNum" sz="quarter" idx="12"/>
          </p:nvPr>
        </p:nvSpPr>
        <p:spPr/>
        <p:txBody>
          <a:bodyPr/>
          <a:lstStyle/>
          <a:p>
            <a:fld id="{A3FA0A93-60EE-4E9D-852F-604094E61050}" type="slidenum">
              <a:rPr lang="en-US" smtClean="0"/>
              <a:t>16</a:t>
            </a:fld>
            <a:endParaRPr lang="en-US"/>
          </a:p>
        </p:txBody>
      </p:sp>
      <p:sp>
        <p:nvSpPr>
          <p:cNvPr id="21" name="TextBox 20"/>
          <p:cNvSpPr txBox="1"/>
          <p:nvPr/>
        </p:nvSpPr>
        <p:spPr>
          <a:xfrm>
            <a:off x="8207828" y="1643162"/>
            <a:ext cx="3548744" cy="5078313"/>
          </a:xfrm>
          <a:prstGeom prst="rect">
            <a:avLst/>
          </a:prstGeom>
          <a:solidFill>
            <a:srgbClr val="FFFF00"/>
          </a:solidFill>
          <a:ln w="38100">
            <a:solidFill>
              <a:schemeClr val="accent1"/>
            </a:solidFill>
          </a:ln>
        </p:spPr>
        <p:txBody>
          <a:bodyPr wrap="square" rtlCol="0">
            <a:spAutoFit/>
          </a:bodyPr>
          <a:lstStyle/>
          <a:p>
            <a:r>
              <a:rPr lang="en-US" b="1" u="sng" dirty="0">
                <a:solidFill>
                  <a:srgbClr val="0070C0"/>
                </a:solidFill>
              </a:rPr>
              <a:t>Bargaining Leverage Theory</a:t>
            </a:r>
          </a:p>
          <a:p>
            <a:endParaRPr lang="en-US" b="1" u="sng" dirty="0">
              <a:solidFill>
                <a:srgbClr val="0070C0"/>
              </a:solidFill>
            </a:endParaRPr>
          </a:p>
          <a:p>
            <a:r>
              <a:rPr lang="en-US" b="1" dirty="0">
                <a:solidFill>
                  <a:srgbClr val="0070C0"/>
                </a:solidFill>
              </a:rPr>
              <a:t>TW threatens to withhold (blackout”) the content unless </a:t>
            </a:r>
            <a:r>
              <a:rPr lang="en-US" b="1" dirty="0" err="1">
                <a:solidFill>
                  <a:srgbClr val="0070C0"/>
                </a:solidFill>
              </a:rPr>
              <a:t>MVPD</a:t>
            </a:r>
            <a:r>
              <a:rPr lang="en-US" b="1" dirty="0">
                <a:solidFill>
                  <a:srgbClr val="0070C0"/>
                </a:solidFill>
              </a:rPr>
              <a:t> pays a higher post-merger fee.</a:t>
            </a:r>
          </a:p>
          <a:p>
            <a:endParaRPr lang="en-US" b="1" dirty="0">
              <a:solidFill>
                <a:srgbClr val="0070C0"/>
              </a:solidFill>
            </a:endParaRPr>
          </a:p>
          <a:p>
            <a:r>
              <a:rPr lang="en-US" b="1" dirty="0">
                <a:solidFill>
                  <a:srgbClr val="0070C0"/>
                </a:solidFill>
              </a:rPr>
              <a:t>TW can use the fact that some subscribers would divert to AT&amp;T if its content is no longer available to a particular MVPD (e.g., Dish, Charter) to successfully negotiate a higher content fee.  The higher content fees will permit AT&amp;T  to raise subscription prices to subscribers.</a:t>
            </a:r>
          </a:p>
          <a:p>
            <a:endParaRPr lang="en-US" b="1" dirty="0">
              <a:solidFill>
                <a:srgbClr val="0070C0"/>
              </a:solidFill>
            </a:endParaRPr>
          </a:p>
          <a:p>
            <a:endParaRPr lang="en-US" b="1" dirty="0">
              <a:solidFill>
                <a:srgbClr val="0070C0"/>
              </a:solidFill>
            </a:endParaRPr>
          </a:p>
        </p:txBody>
      </p:sp>
    </p:spTree>
    <p:extLst>
      <p:ext uri="{BB962C8B-B14F-4D97-AF65-F5344CB8AC3E}">
        <p14:creationId xmlns:p14="http://schemas.microsoft.com/office/powerpoint/2010/main" val="3618864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17</a:t>
            </a:fld>
            <a:endParaRPr lang="en-US" dirty="0"/>
          </a:p>
        </p:txBody>
      </p:sp>
      <p:sp>
        <p:nvSpPr>
          <p:cNvPr id="76802" name="Rectangle 2"/>
          <p:cNvSpPr>
            <a:spLocks noGrp="1" noChangeArrowheads="1"/>
          </p:cNvSpPr>
          <p:nvPr>
            <p:ph type="title"/>
          </p:nvPr>
        </p:nvSpPr>
        <p:spPr>
          <a:xfrm>
            <a:off x="1238794" y="376919"/>
            <a:ext cx="9409611" cy="1143000"/>
          </a:xfrm>
        </p:spPr>
        <p:txBody>
          <a:bodyPr>
            <a:normAutofit fontScale="90000"/>
          </a:bodyPr>
          <a:lstStyle/>
          <a:p>
            <a:pPr>
              <a:lnSpc>
                <a:spcPct val="95000"/>
              </a:lnSpc>
            </a:pPr>
            <a:r>
              <a:rPr lang="en-US" sz="3500" dirty="0">
                <a:latin typeface="Times New Roman" pitchFamily="18" charset="0"/>
                <a:cs typeface="Times New Roman" pitchFamily="18" charset="0"/>
              </a:rPr>
              <a:t>  “Threatened” Input Foreclosure: AT&amp;T/</a:t>
            </a:r>
            <a:r>
              <a:rPr lang="en-US" sz="3500" dirty="0" err="1">
                <a:latin typeface="Times New Roman" pitchFamily="18" charset="0"/>
                <a:cs typeface="Times New Roman" pitchFamily="18" charset="0"/>
              </a:rPr>
              <a:t>TimeWarner</a:t>
            </a:r>
            <a:r>
              <a:rPr lang="en-US" sz="3500" dirty="0">
                <a:latin typeface="Times New Roman" pitchFamily="18" charset="0"/>
                <a:cs typeface="Times New Roman" pitchFamily="18" charset="0"/>
              </a:rPr>
              <a:t>:</a:t>
            </a:r>
            <a:br>
              <a:rPr lang="en-US" sz="3500" dirty="0">
                <a:latin typeface="Times New Roman" pitchFamily="18" charset="0"/>
                <a:cs typeface="Times New Roman" pitchFamily="18" charset="0"/>
              </a:rPr>
            </a:br>
            <a:r>
              <a:rPr lang="en-US" sz="3500" i="1" dirty="0">
                <a:latin typeface="Times New Roman" pitchFamily="18" charset="0"/>
                <a:cs typeface="Times New Roman" pitchFamily="18" charset="0"/>
              </a:rPr>
              <a:t>“Bargaining Leverage” Foreclosure Theory</a:t>
            </a:r>
            <a:br>
              <a:rPr lang="en-US" sz="3500" dirty="0">
                <a:latin typeface="Times New Roman" pitchFamily="18" charset="0"/>
                <a:cs typeface="Times New Roman" pitchFamily="18" charset="0"/>
              </a:rPr>
            </a:br>
            <a:endParaRPr lang="en-US" i="1"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289447" y="2286001"/>
            <a:ext cx="1829893"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solidFill>
                  <a:srgbClr val="0070C0"/>
                </a:solidFill>
                <a:latin typeface="Arial Black" pitchFamily="34" charset="0"/>
              </a:rPr>
              <a:t>Time Warner</a:t>
            </a:r>
          </a:p>
        </p:txBody>
      </p:sp>
      <p:sp>
        <p:nvSpPr>
          <p:cNvPr id="76804" name="AutoShape 4" descr="Blue tissue paper"/>
          <p:cNvSpPr>
            <a:spLocks noChangeArrowheads="1"/>
          </p:cNvSpPr>
          <p:nvPr/>
        </p:nvSpPr>
        <p:spPr bwMode="auto">
          <a:xfrm>
            <a:off x="5562600" y="3657600"/>
            <a:ext cx="2209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Dish; Charter</a:t>
            </a:r>
          </a:p>
        </p:txBody>
      </p:sp>
      <p:sp>
        <p:nvSpPr>
          <p:cNvPr id="76805" name="AutoShape 5" descr="Blue tissue paper"/>
          <p:cNvSpPr>
            <a:spLocks noChangeArrowheads="1"/>
          </p:cNvSpPr>
          <p:nvPr/>
        </p:nvSpPr>
        <p:spPr bwMode="auto">
          <a:xfrm>
            <a:off x="2895600" y="36576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solidFill>
                  <a:srgbClr val="0070C0"/>
                </a:solidFill>
                <a:latin typeface="Arial Black" pitchFamily="34" charset="0"/>
              </a:rPr>
              <a:t>AT&amp;T</a:t>
            </a:r>
          </a:p>
          <a:p>
            <a:pPr algn="ctr">
              <a:spcBef>
                <a:spcPct val="0"/>
              </a:spcBef>
            </a:pPr>
            <a:r>
              <a:rPr lang="en-US" dirty="0">
                <a:solidFill>
                  <a:srgbClr val="0070C0"/>
                </a:solidFill>
                <a:latin typeface="Arial Black" pitchFamily="34" charset="0"/>
              </a:rPr>
              <a:t>(DirecTV &amp; </a:t>
            </a:r>
            <a:r>
              <a:rPr lang="en-US" dirty="0" err="1">
                <a:solidFill>
                  <a:srgbClr val="0070C0"/>
                </a:solidFill>
                <a:latin typeface="Arial Black" pitchFamily="34" charset="0"/>
              </a:rPr>
              <a:t>Uverse</a:t>
            </a:r>
            <a:r>
              <a:rPr lang="en-US" dirty="0">
                <a:solidFill>
                  <a:srgbClr val="0070C0"/>
                </a:solidFill>
                <a:latin typeface="Arial Black" pitchFamily="34" charset="0"/>
              </a:rPr>
              <a:t>)</a:t>
            </a:r>
          </a:p>
        </p:txBody>
      </p:sp>
      <p:sp>
        <p:nvSpPr>
          <p:cNvPr id="76806" name="Line 6"/>
          <p:cNvSpPr>
            <a:spLocks noChangeShapeType="1"/>
          </p:cNvSpPr>
          <p:nvPr/>
        </p:nvSpPr>
        <p:spPr bwMode="auto">
          <a:xfrm flipH="1" flipV="1">
            <a:off x="4495800" y="4495800"/>
            <a:ext cx="1295400" cy="7620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4724400" y="2819401"/>
            <a:ext cx="1219200" cy="7620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5334000" y="53340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Subscribers</a:t>
            </a:r>
          </a:p>
        </p:txBody>
      </p:sp>
      <p:sp>
        <p:nvSpPr>
          <p:cNvPr id="76809" name="Line 9"/>
          <p:cNvSpPr>
            <a:spLocks noChangeShapeType="1"/>
          </p:cNvSpPr>
          <p:nvPr/>
        </p:nvSpPr>
        <p:spPr bwMode="auto">
          <a:xfrm flipH="1">
            <a:off x="40386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0" name="Line 10"/>
          <p:cNvSpPr>
            <a:spLocks noChangeShapeType="1"/>
          </p:cNvSpPr>
          <p:nvPr/>
        </p:nvSpPr>
        <p:spPr bwMode="auto">
          <a:xfrm flipH="1">
            <a:off x="7543800" y="4495800"/>
            <a:ext cx="1143000" cy="7620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
        <p:nvSpPr>
          <p:cNvPr id="76811" name="AutoShape 11" descr="Blue tissue paper"/>
          <p:cNvSpPr>
            <a:spLocks noChangeArrowheads="1"/>
          </p:cNvSpPr>
          <p:nvPr/>
        </p:nvSpPr>
        <p:spPr bwMode="auto">
          <a:xfrm>
            <a:off x="5410200" y="2209801"/>
            <a:ext cx="2438400" cy="5334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Disney, Fox, </a:t>
            </a:r>
            <a:br>
              <a:rPr lang="en-US" dirty="0">
                <a:latin typeface="Arial Black" pitchFamily="34" charset="0"/>
              </a:rPr>
            </a:br>
            <a:r>
              <a:rPr lang="en-US" dirty="0">
                <a:latin typeface="Arial Black" pitchFamily="34" charset="0"/>
              </a:rPr>
              <a:t>CBS, etc.</a:t>
            </a:r>
            <a:endParaRPr lang="en-US" i="1" dirty="0"/>
          </a:p>
        </p:txBody>
      </p:sp>
      <p:sp>
        <p:nvSpPr>
          <p:cNvPr id="76812" name="Line 12"/>
          <p:cNvSpPr>
            <a:spLocks noChangeShapeType="1"/>
          </p:cNvSpPr>
          <p:nvPr/>
        </p:nvSpPr>
        <p:spPr bwMode="auto">
          <a:xfrm flipH="1">
            <a:off x="65532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502568" y="2828710"/>
            <a:ext cx="1944688" cy="674031"/>
          </a:xfrm>
          <a:prstGeom prst="rect">
            <a:avLst/>
          </a:prstGeom>
          <a:noFill/>
          <a:ln w="9525">
            <a:noFill/>
            <a:miter lim="800000"/>
            <a:headEnd/>
            <a:tailEnd/>
          </a:ln>
          <a:effectLst/>
        </p:spPr>
        <p:txBody>
          <a:bodyPr wrap="square">
            <a:spAutoFit/>
          </a:bodyPr>
          <a:lstStyle/>
          <a:p>
            <a:pPr>
              <a:spcBef>
                <a:spcPct val="10000"/>
              </a:spcBef>
            </a:pPr>
            <a:r>
              <a:rPr lang="en-US" b="1" dirty="0">
                <a:latin typeface="Arial" charset="0"/>
              </a:rPr>
              <a:t>Video Content</a:t>
            </a:r>
          </a:p>
          <a:p>
            <a:pPr>
              <a:spcBef>
                <a:spcPct val="10000"/>
              </a:spcBef>
            </a:pPr>
            <a:r>
              <a:rPr lang="en-US" b="1" dirty="0">
                <a:latin typeface="Arial" charset="0"/>
              </a:rPr>
              <a:t>Market</a:t>
            </a:r>
            <a:endParaRPr lang="en-US" dirty="0"/>
          </a:p>
        </p:txBody>
      </p:sp>
      <p:sp>
        <p:nvSpPr>
          <p:cNvPr id="76814" name="Text Box 14"/>
          <p:cNvSpPr txBox="1">
            <a:spLocks noChangeArrowheads="1"/>
          </p:cNvSpPr>
          <p:nvPr/>
        </p:nvSpPr>
        <p:spPr bwMode="auto">
          <a:xfrm>
            <a:off x="1502568" y="4977497"/>
            <a:ext cx="2168222" cy="674031"/>
          </a:xfrm>
          <a:prstGeom prst="rect">
            <a:avLst/>
          </a:prstGeom>
          <a:noFill/>
          <a:ln w="9525">
            <a:noFill/>
            <a:miter lim="800000"/>
            <a:headEnd/>
            <a:tailEnd/>
          </a:ln>
          <a:effectLst/>
        </p:spPr>
        <p:txBody>
          <a:bodyPr wrap="none">
            <a:spAutoFit/>
          </a:bodyPr>
          <a:lstStyle/>
          <a:p>
            <a:pPr>
              <a:spcBef>
                <a:spcPct val="10000"/>
              </a:spcBef>
            </a:pPr>
            <a:r>
              <a:rPr lang="en-US" b="1" dirty="0">
                <a:latin typeface="Arial" charset="0"/>
              </a:rPr>
              <a:t>Video Distribution</a:t>
            </a:r>
          </a:p>
          <a:p>
            <a:pPr>
              <a:spcBef>
                <a:spcPct val="10000"/>
              </a:spcBef>
            </a:pPr>
            <a:r>
              <a:rPr lang="en-US" b="1" dirty="0">
                <a:latin typeface="Arial" charset="0"/>
              </a:rPr>
              <a:t>Market</a:t>
            </a:r>
          </a:p>
        </p:txBody>
      </p:sp>
      <p:sp>
        <p:nvSpPr>
          <p:cNvPr id="18" name="AutoShape 4" descr="Blue tissue paper"/>
          <p:cNvSpPr>
            <a:spLocks noChangeArrowheads="1"/>
          </p:cNvSpPr>
          <p:nvPr/>
        </p:nvSpPr>
        <p:spPr bwMode="auto">
          <a:xfrm>
            <a:off x="7924800" y="3657600"/>
            <a:ext cx="2590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solidFill>
                  <a:srgbClr val="C00000"/>
                </a:solidFill>
                <a:latin typeface="Arial Black" pitchFamily="34" charset="0"/>
              </a:rPr>
              <a:t>Comcast</a:t>
            </a:r>
          </a:p>
        </p:txBody>
      </p:sp>
      <p:sp>
        <p:nvSpPr>
          <p:cNvPr id="19" name="Line 12"/>
          <p:cNvSpPr>
            <a:spLocks noChangeShapeType="1"/>
          </p:cNvSpPr>
          <p:nvPr/>
        </p:nvSpPr>
        <p:spPr bwMode="auto">
          <a:xfrm flipH="1">
            <a:off x="6629400" y="4495800"/>
            <a:ext cx="0" cy="82296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0" name="AutoShape 11" descr="Blue tissue paper"/>
          <p:cNvSpPr>
            <a:spLocks noChangeArrowheads="1"/>
          </p:cNvSpPr>
          <p:nvPr/>
        </p:nvSpPr>
        <p:spPr bwMode="auto">
          <a:xfrm>
            <a:off x="8142514" y="2210594"/>
            <a:ext cx="2603863" cy="6096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solidFill>
                  <a:srgbClr val="C00000"/>
                </a:solidFill>
                <a:latin typeface="Arial Black" pitchFamily="34" charset="0"/>
              </a:rPr>
              <a:t>NBCU</a:t>
            </a:r>
            <a:br>
              <a:rPr lang="en-US" dirty="0">
                <a:solidFill>
                  <a:srgbClr val="C00000"/>
                </a:solidFill>
                <a:latin typeface="Arial Black" pitchFamily="34" charset="0"/>
              </a:rPr>
            </a:br>
            <a:r>
              <a:rPr lang="en-US" dirty="0">
                <a:solidFill>
                  <a:srgbClr val="C00000"/>
                </a:solidFill>
                <a:latin typeface="Arial Black" pitchFamily="34" charset="0"/>
              </a:rPr>
              <a:t>(owned by Comcast)</a:t>
            </a:r>
          </a:p>
        </p:txBody>
      </p:sp>
      <p:sp>
        <p:nvSpPr>
          <p:cNvPr id="23" name="Line 9"/>
          <p:cNvSpPr>
            <a:spLocks noChangeShapeType="1"/>
          </p:cNvSpPr>
          <p:nvPr/>
        </p:nvSpPr>
        <p:spPr bwMode="auto">
          <a:xfrm flipH="1">
            <a:off x="7162801" y="2971802"/>
            <a:ext cx="2061754" cy="558978"/>
          </a:xfrm>
          <a:prstGeom prst="line">
            <a:avLst/>
          </a:prstGeom>
          <a:noFill/>
          <a:ln w="38100">
            <a:solidFill>
              <a:srgbClr val="339933"/>
            </a:solidFill>
            <a:round/>
            <a:headEnd/>
            <a:tailEnd type="triangle" w="med" len="med"/>
          </a:ln>
          <a:effectLst/>
        </p:spPr>
        <p:txBody>
          <a:bodyPr wrap="none" anchor="ctr"/>
          <a:lstStyle/>
          <a:p>
            <a:endParaRPr lang="en-US"/>
          </a:p>
        </p:txBody>
      </p:sp>
      <p:sp>
        <p:nvSpPr>
          <p:cNvPr id="24" name="Line 9"/>
          <p:cNvSpPr>
            <a:spLocks noChangeShapeType="1"/>
          </p:cNvSpPr>
          <p:nvPr/>
        </p:nvSpPr>
        <p:spPr bwMode="auto">
          <a:xfrm flipH="1">
            <a:off x="9363892" y="2856133"/>
            <a:ext cx="0" cy="762000"/>
          </a:xfrm>
          <a:prstGeom prst="line">
            <a:avLst/>
          </a:prstGeom>
          <a:noFill/>
          <a:ln w="38100">
            <a:solidFill>
              <a:srgbClr val="339933"/>
            </a:solidFill>
            <a:round/>
            <a:headEnd/>
            <a:tailEnd type="triangle" w="med" len="med"/>
          </a:ln>
          <a:effectLst/>
        </p:spPr>
        <p:txBody>
          <a:bodyPr wrap="none" anchor="ctr"/>
          <a:lstStyle/>
          <a:p>
            <a:endParaRPr lang="en-US"/>
          </a:p>
        </p:txBody>
      </p:sp>
    </p:spTree>
    <p:extLst>
      <p:ext uri="{BB962C8B-B14F-4D97-AF65-F5344CB8AC3E}">
        <p14:creationId xmlns:p14="http://schemas.microsoft.com/office/powerpoint/2010/main" val="3019130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6B2E9-A50B-4E34-8463-103AAFE3E2CC}"/>
              </a:ext>
            </a:extLst>
          </p:cNvPr>
          <p:cNvSpPr>
            <a:spLocks noGrp="1"/>
          </p:cNvSpPr>
          <p:nvPr>
            <p:ph type="title"/>
          </p:nvPr>
        </p:nvSpPr>
        <p:spPr/>
        <p:txBody>
          <a:bodyPr/>
          <a:lstStyle/>
          <a:p>
            <a:r>
              <a:rPr lang="en-US" dirty="0"/>
              <a:t>Bargaining Leverage: Introduction </a:t>
            </a:r>
          </a:p>
        </p:txBody>
      </p:sp>
      <p:sp>
        <p:nvSpPr>
          <p:cNvPr id="3" name="Content Placeholder 2">
            <a:extLst>
              <a:ext uri="{FF2B5EF4-FFF2-40B4-BE49-F238E27FC236}">
                <a16:creationId xmlns:a16="http://schemas.microsoft.com/office/drawing/2014/main" id="{B594293A-AE86-4108-BD56-F8BD18DE304E}"/>
              </a:ext>
            </a:extLst>
          </p:cNvPr>
          <p:cNvSpPr>
            <a:spLocks noGrp="1"/>
          </p:cNvSpPr>
          <p:nvPr>
            <p:ph idx="1"/>
          </p:nvPr>
        </p:nvSpPr>
        <p:spPr>
          <a:xfrm>
            <a:off x="558062" y="1607910"/>
            <a:ext cx="5257799" cy="4667250"/>
          </a:xfrm>
        </p:spPr>
        <p:txBody>
          <a:bodyPr>
            <a:normAutofit fontScale="92500" lnSpcReduction="10000"/>
          </a:bodyPr>
          <a:lstStyle/>
          <a:p>
            <a:r>
              <a:rPr lang="en-US" sz="2400" dirty="0"/>
              <a:t>Bargaining theory first developed by John Nash</a:t>
            </a:r>
          </a:p>
          <a:p>
            <a:pPr lvl="1"/>
            <a:r>
              <a:rPr lang="en-US" sz="2000" dirty="0"/>
              <a:t>Bargaining outcome now called “Nash Bargaining Solution or Nash Bargaining Equilibrium” (NBE)</a:t>
            </a:r>
          </a:p>
          <a:p>
            <a:r>
              <a:rPr lang="en-US" sz="2400" dirty="0"/>
              <a:t>Basic idea</a:t>
            </a:r>
          </a:p>
          <a:p>
            <a:pPr lvl="1"/>
            <a:r>
              <a:rPr lang="en-US" sz="2000" dirty="0">
                <a:latin typeface="Times New Roman" panose="02020603050405020304" pitchFamily="18" charset="0"/>
                <a:cs typeface="Times New Roman" panose="02020603050405020304" pitchFamily="18" charset="0"/>
              </a:rPr>
              <a:t>Negotiating parties bargain to a fee that splits the gains from reaching agreement (“bargaining surplus”), relative to their </a:t>
            </a:r>
            <a:r>
              <a:rPr lang="en-US" sz="2000" dirty="0" err="1">
                <a:latin typeface="Times New Roman" panose="02020603050405020304" pitchFamily="18" charset="0"/>
                <a:cs typeface="Times New Roman" panose="02020603050405020304" pitchFamily="18" charset="0"/>
              </a:rPr>
              <a:t>BATNAs</a:t>
            </a:r>
            <a:r>
              <a:rPr lang="en-US" sz="2000" dirty="0">
                <a:latin typeface="Times New Roman" panose="02020603050405020304" pitchFamily="18" charset="0"/>
                <a:cs typeface="Times New Roman" panose="02020603050405020304" pitchFamily="18" charset="0"/>
              </a:rPr>
              <a:t> (“best alternative to negotiated agreement”)</a:t>
            </a:r>
          </a:p>
          <a:p>
            <a:pPr lvl="1"/>
            <a:r>
              <a:rPr lang="en-US" sz="2000" dirty="0">
                <a:latin typeface="Times New Roman" panose="02020603050405020304" pitchFamily="18" charset="0"/>
                <a:cs typeface="Times New Roman" panose="02020603050405020304" pitchFamily="18" charset="0"/>
              </a:rPr>
              <a:t>The division of the bargaining surplus depends on the parties’ cost of delay (economic or psychological impatience) and bargaining skill </a:t>
            </a:r>
          </a:p>
          <a:p>
            <a:pPr lvl="1"/>
            <a:r>
              <a:rPr lang="en-US" sz="2000" dirty="0">
                <a:latin typeface="Times New Roman" panose="02020603050405020304" pitchFamily="18" charset="0"/>
                <a:cs typeface="Times New Roman" panose="02020603050405020304" pitchFamily="18" charset="0"/>
              </a:rPr>
              <a:t>Standard assumption is a 50-50 split of bargaining surplus if equal delay costs</a:t>
            </a:r>
          </a:p>
          <a:p>
            <a:pPr marL="457200" lvl="1" indent="0">
              <a:buNone/>
            </a:pPr>
            <a:endParaRPr lang="en-US" sz="2000" dirty="0"/>
          </a:p>
          <a:p>
            <a:endParaRPr lang="en-US" sz="2400" dirty="0"/>
          </a:p>
        </p:txBody>
      </p:sp>
      <p:sp>
        <p:nvSpPr>
          <p:cNvPr id="4" name="Slide Number Placeholder 3">
            <a:extLst>
              <a:ext uri="{FF2B5EF4-FFF2-40B4-BE49-F238E27FC236}">
                <a16:creationId xmlns:a16="http://schemas.microsoft.com/office/drawing/2014/main" id="{0A7E1E29-80C0-451F-B9F3-26B5882E862E}"/>
              </a:ext>
            </a:extLst>
          </p:cNvPr>
          <p:cNvSpPr>
            <a:spLocks noGrp="1"/>
          </p:cNvSpPr>
          <p:nvPr>
            <p:ph type="sldNum" sz="quarter" idx="12"/>
          </p:nvPr>
        </p:nvSpPr>
        <p:spPr/>
        <p:txBody>
          <a:bodyPr/>
          <a:lstStyle/>
          <a:p>
            <a:fld id="{65BC2894-B4CD-47B7-AA5C-DCF19E324941}" type="slidenum">
              <a:rPr lang="en-US" smtClean="0"/>
              <a:t>18</a:t>
            </a:fld>
            <a:endParaRPr lang="en-US"/>
          </a:p>
        </p:txBody>
      </p:sp>
      <p:sp>
        <p:nvSpPr>
          <p:cNvPr id="6" name="TextBox 5">
            <a:extLst>
              <a:ext uri="{FF2B5EF4-FFF2-40B4-BE49-F238E27FC236}">
                <a16:creationId xmlns:a16="http://schemas.microsoft.com/office/drawing/2014/main" id="{52C60D21-596D-43AC-8A64-DE5140D4544F}"/>
              </a:ext>
            </a:extLst>
          </p:cNvPr>
          <p:cNvSpPr txBox="1"/>
          <p:nvPr/>
        </p:nvSpPr>
        <p:spPr>
          <a:xfrm>
            <a:off x="7117215" y="182562"/>
            <a:ext cx="4685144" cy="1200329"/>
          </a:xfrm>
          <a:prstGeom prst="rect">
            <a:avLst/>
          </a:prstGeom>
          <a:solidFill>
            <a:srgbClr val="FFC000"/>
          </a:solidFill>
          <a:ln w="38100">
            <a:solidFill>
              <a:srgbClr val="0070C0"/>
            </a:solidFill>
          </a:ln>
        </p:spPr>
        <p:txBody>
          <a:bodyPr wrap="square" rtlCol="0">
            <a:spAutoFit/>
          </a:bodyPr>
          <a:lstStyle/>
          <a:p>
            <a:r>
              <a:rPr lang="en-US" b="1" i="1" dirty="0">
                <a:solidFill>
                  <a:srgbClr val="0070C0"/>
                </a:solidFill>
              </a:rPr>
              <a:t>Nash also developed basic non-cooperative game theory/Prisoners Dilemma; all before being stricken with Schizophrenia.  </a:t>
            </a:r>
            <a:br>
              <a:rPr lang="en-US" b="1" i="1" dirty="0">
                <a:solidFill>
                  <a:srgbClr val="0070C0"/>
                </a:solidFill>
              </a:rPr>
            </a:br>
            <a:r>
              <a:rPr lang="en-US" b="1" i="1" dirty="0">
                <a:solidFill>
                  <a:srgbClr val="0070C0"/>
                </a:solidFill>
              </a:rPr>
              <a:t>(see “A Beautiful Mind”)</a:t>
            </a:r>
          </a:p>
        </p:txBody>
      </p:sp>
      <p:sp>
        <p:nvSpPr>
          <p:cNvPr id="9" name="TextBox 8">
            <a:extLst>
              <a:ext uri="{FF2B5EF4-FFF2-40B4-BE49-F238E27FC236}">
                <a16:creationId xmlns:a16="http://schemas.microsoft.com/office/drawing/2014/main" id="{89224521-FED5-4498-A615-6D2006FBA0E1}"/>
              </a:ext>
            </a:extLst>
          </p:cNvPr>
          <p:cNvSpPr txBox="1"/>
          <p:nvPr/>
        </p:nvSpPr>
        <p:spPr>
          <a:xfrm>
            <a:off x="5815861" y="2014597"/>
            <a:ext cx="6161313" cy="4524315"/>
          </a:xfrm>
          <a:prstGeom prst="rect">
            <a:avLst/>
          </a:prstGeom>
          <a:noFill/>
          <a:ln w="38100">
            <a:solidFill>
              <a:srgbClr val="0070C0"/>
            </a:solidFill>
          </a:ln>
        </p:spPr>
        <p:txBody>
          <a:bodyPr wrap="square" rtlCol="0">
            <a:spAutoFit/>
          </a:bodyPr>
          <a:lstStyle/>
          <a:p>
            <a:r>
              <a:rPr lang="en-US" b="1" dirty="0">
                <a:solidFill>
                  <a:srgbClr val="0070C0"/>
                </a:solidFill>
              </a:rPr>
              <a:t>                           </a:t>
            </a:r>
            <a:r>
              <a:rPr lang="en-US" b="1" u="sng" dirty="0">
                <a:solidFill>
                  <a:srgbClr val="0070C0"/>
                </a:solidFill>
              </a:rPr>
              <a:t>Casebook Example</a:t>
            </a:r>
            <a:r>
              <a:rPr lang="en-US" b="1" dirty="0">
                <a:solidFill>
                  <a:srgbClr val="0070C0"/>
                </a:solidFill>
              </a:rPr>
              <a:t> </a:t>
            </a:r>
          </a:p>
          <a:p>
            <a:r>
              <a:rPr lang="en-US" b="1" dirty="0">
                <a:solidFill>
                  <a:srgbClr val="0070C0"/>
                </a:solidFill>
              </a:rPr>
              <a:t>Painter willing to do job for $6000; homeowner willing to pay $10,000.  Painter price based on the fact that he can do another job for $6000 and homeowner could hire someone else for $10,000; so </a:t>
            </a:r>
            <a:r>
              <a:rPr lang="en-US" b="1" dirty="0">
                <a:solidFill>
                  <a:srgbClr val="C00000"/>
                </a:solidFill>
              </a:rPr>
              <a:t>$4000 surplus to split, or $2000 each)</a:t>
            </a:r>
            <a:r>
              <a:rPr lang="en-US" b="1" dirty="0">
                <a:solidFill>
                  <a:srgbClr val="0070C0"/>
                </a:solidFill>
              </a:rPr>
              <a:t>.  </a:t>
            </a:r>
            <a:br>
              <a:rPr lang="en-US" b="1" dirty="0">
                <a:solidFill>
                  <a:srgbClr val="0070C0"/>
                </a:solidFill>
              </a:rPr>
            </a:br>
            <a:br>
              <a:rPr lang="en-US" b="1" dirty="0">
                <a:solidFill>
                  <a:srgbClr val="0070C0"/>
                </a:solidFill>
              </a:rPr>
            </a:br>
            <a:r>
              <a:rPr lang="en-US" b="1" dirty="0">
                <a:solidFill>
                  <a:srgbClr val="0070C0"/>
                </a:solidFill>
              </a:rPr>
              <a:t>Equal split leads to price of $8000 (i.e., $10,000-8000= </a:t>
            </a:r>
            <a:r>
              <a:rPr lang="en-US" b="1" dirty="0">
                <a:solidFill>
                  <a:srgbClr val="C00000"/>
                </a:solidFill>
              </a:rPr>
              <a:t>$2000</a:t>
            </a:r>
            <a:r>
              <a:rPr lang="en-US" b="1" dirty="0">
                <a:solidFill>
                  <a:srgbClr val="0070C0"/>
                </a:solidFill>
              </a:rPr>
              <a:t>)</a:t>
            </a:r>
          </a:p>
          <a:p>
            <a:endParaRPr lang="en-US" b="1" dirty="0">
              <a:solidFill>
                <a:srgbClr val="0070C0"/>
              </a:solidFill>
            </a:endParaRPr>
          </a:p>
          <a:p>
            <a:r>
              <a:rPr lang="en-US" b="1" dirty="0">
                <a:solidFill>
                  <a:srgbClr val="0070C0"/>
                </a:solidFill>
              </a:rPr>
              <a:t>Imagine back-and-forth offers with a cost of delay, so initial offers of $10K (homeowner) and $6K (painter).  Offers get closer and closer over time and land at a price like $8000, if equal delay costs.</a:t>
            </a:r>
          </a:p>
          <a:p>
            <a:endParaRPr lang="en-US" b="1" dirty="0">
              <a:solidFill>
                <a:srgbClr val="0070C0"/>
              </a:solidFill>
            </a:endParaRPr>
          </a:p>
          <a:p>
            <a:r>
              <a:rPr lang="en-US" b="1" dirty="0">
                <a:solidFill>
                  <a:srgbClr val="0070C0"/>
                </a:solidFill>
              </a:rPr>
              <a:t>But if homeowner is in a rush because house is for sale, then a delay in reaching a deal with painter will lead it to blink first and pay more than $8000.</a:t>
            </a:r>
          </a:p>
        </p:txBody>
      </p:sp>
    </p:spTree>
    <p:extLst>
      <p:ext uri="{BB962C8B-B14F-4D97-AF65-F5344CB8AC3E}">
        <p14:creationId xmlns:p14="http://schemas.microsoft.com/office/powerpoint/2010/main" val="1707582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Pre-Merger Nash Bargaining Equilibrium: Illustrative Example </a:t>
            </a:r>
          </a:p>
        </p:txBody>
      </p:sp>
      <p:sp>
        <p:nvSpPr>
          <p:cNvPr id="3" name="Content Placeholder 2"/>
          <p:cNvSpPr>
            <a:spLocks noGrp="1"/>
          </p:cNvSpPr>
          <p:nvPr>
            <p:ph idx="1"/>
          </p:nvPr>
        </p:nvSpPr>
        <p:spPr>
          <a:xfrm>
            <a:off x="838201" y="1628776"/>
            <a:ext cx="8066314" cy="4351338"/>
          </a:xfrm>
        </p:spPr>
        <p:txBody>
          <a:bodyPr>
            <a:normAutofit/>
          </a:bodyPr>
          <a:lstStyle/>
          <a:p>
            <a:r>
              <a:rPr lang="en-US" sz="2400" dirty="0">
                <a:latin typeface="Times New Roman" panose="02020603050405020304" pitchFamily="18" charset="0"/>
                <a:cs typeface="Times New Roman" panose="02020603050405020304" pitchFamily="18" charset="0"/>
              </a:rPr>
              <a:t>Absent merger, what are the losses to Time Warner and Dish from failing to reach agreement (i.e., blackout of TW content on Dish)? </a:t>
            </a:r>
          </a:p>
          <a:p>
            <a:pPr lvl="1"/>
            <a:r>
              <a:rPr lang="en-US" sz="2000" dirty="0">
                <a:latin typeface="Times New Roman" panose="02020603050405020304" pitchFamily="18" charset="0"/>
                <a:cs typeface="Times New Roman" panose="02020603050405020304" pitchFamily="18" charset="0"/>
              </a:rPr>
              <a:t>Time Warner = $100 million</a:t>
            </a:r>
          </a:p>
          <a:p>
            <a:pPr lvl="1"/>
            <a:r>
              <a:rPr lang="en-US" sz="2000" dirty="0">
                <a:latin typeface="Times New Roman" panose="02020603050405020304" pitchFamily="18" charset="0"/>
                <a:cs typeface="Times New Roman" panose="02020603050405020304" pitchFamily="18" charset="0"/>
              </a:rPr>
              <a:t>Dish = $200 million</a:t>
            </a:r>
          </a:p>
          <a:p>
            <a:pPr lvl="1"/>
            <a:r>
              <a:rPr lang="en-US" sz="2000" dirty="0">
                <a:latin typeface="Times New Roman" panose="02020603050405020304" pitchFamily="18" charset="0"/>
                <a:cs typeface="Times New Roman" panose="02020603050405020304" pitchFamily="18" charset="0"/>
              </a:rPr>
              <a:t>Bargaining surplus = $300 million</a:t>
            </a:r>
          </a:p>
          <a:p>
            <a:pPr lvl="1"/>
            <a:r>
              <a:rPr lang="en-US" sz="2000" b="1" dirty="0">
                <a:latin typeface="Times New Roman" panose="02020603050405020304" pitchFamily="18" charset="0"/>
                <a:cs typeface="Times New Roman" panose="02020603050405020304" pitchFamily="18" charset="0"/>
              </a:rPr>
              <a:t>Equal split of surplus=$150 each </a:t>
            </a:r>
          </a:p>
          <a:p>
            <a:pPr lvl="1"/>
            <a:r>
              <a:rPr lang="en-US" sz="2000" dirty="0">
                <a:solidFill>
                  <a:srgbClr val="C00000"/>
                </a:solidFill>
                <a:latin typeface="Times New Roman" panose="02020603050405020304" pitchFamily="18" charset="0"/>
                <a:cs typeface="Times New Roman" panose="02020603050405020304" pitchFamily="18" charset="0"/>
              </a:rPr>
              <a:t>Implied Dish fee to TW = $50 million </a:t>
            </a:r>
            <a:br>
              <a:rPr lang="en-US" sz="2000" dirty="0">
                <a:solidFill>
                  <a:srgbClr val="C00000"/>
                </a:solidFill>
                <a:latin typeface="Times New Roman" panose="02020603050405020304" pitchFamily="18" charset="0"/>
                <a:cs typeface="Times New Roman" panose="02020603050405020304" pitchFamily="18" charset="0"/>
              </a:rPr>
            </a:br>
            <a:r>
              <a:rPr lang="en-US" sz="2000" dirty="0">
                <a:solidFill>
                  <a:srgbClr val="C00000"/>
                </a:solidFill>
                <a:latin typeface="Times New Roman" panose="02020603050405020304" pitchFamily="18" charset="0"/>
                <a:cs typeface="Times New Roman" panose="02020603050405020304" pitchFamily="18" charset="0"/>
              </a:rPr>
              <a:t>(i.e., $200 – 50 = $150 surplus)</a:t>
            </a:r>
          </a:p>
          <a:p>
            <a:r>
              <a:rPr lang="en-US" sz="2400" dirty="0">
                <a:solidFill>
                  <a:srgbClr val="C00000"/>
                </a:solidFill>
                <a:latin typeface="Times New Roman" panose="02020603050405020304" pitchFamily="18" charset="0"/>
                <a:cs typeface="Times New Roman" panose="02020603050405020304" pitchFamily="18" charset="0"/>
              </a:rPr>
              <a:t>If Dish has 10 million subscribers, the $50 million fee amounts to $5 per subscriber </a:t>
            </a:r>
          </a:p>
        </p:txBody>
      </p:sp>
      <p:sp>
        <p:nvSpPr>
          <p:cNvPr id="4" name="Slide Number Placeholder 3"/>
          <p:cNvSpPr>
            <a:spLocks noGrp="1"/>
          </p:cNvSpPr>
          <p:nvPr>
            <p:ph type="sldNum" sz="quarter" idx="12"/>
          </p:nvPr>
        </p:nvSpPr>
        <p:spPr/>
        <p:txBody>
          <a:bodyPr/>
          <a:lstStyle/>
          <a:p>
            <a:fld id="{65BC2894-B4CD-47B7-AA5C-DCF19E324941}" type="slidenum">
              <a:rPr lang="en-US" smtClean="0"/>
              <a:t>19</a:t>
            </a:fld>
            <a:endParaRPr lang="en-US"/>
          </a:p>
        </p:txBody>
      </p:sp>
      <p:sp>
        <p:nvSpPr>
          <p:cNvPr id="5" name="TextBox 4">
            <a:extLst>
              <a:ext uri="{FF2B5EF4-FFF2-40B4-BE49-F238E27FC236}">
                <a16:creationId xmlns:a16="http://schemas.microsoft.com/office/drawing/2014/main" id="{7FE4C0C1-9B0E-49DE-9CE8-54C6B6E8A22C}"/>
              </a:ext>
            </a:extLst>
          </p:cNvPr>
          <p:cNvSpPr txBox="1"/>
          <p:nvPr/>
        </p:nvSpPr>
        <p:spPr>
          <a:xfrm>
            <a:off x="7916908" y="2689109"/>
            <a:ext cx="3668633" cy="2308324"/>
          </a:xfrm>
          <a:prstGeom prst="rect">
            <a:avLst/>
          </a:prstGeom>
          <a:noFill/>
          <a:ln w="38100">
            <a:solidFill>
              <a:srgbClr val="0070C0"/>
            </a:solidFill>
          </a:ln>
        </p:spPr>
        <p:txBody>
          <a:bodyPr wrap="square" rtlCol="0">
            <a:spAutoFit/>
          </a:bodyPr>
          <a:lstStyle/>
          <a:p>
            <a:r>
              <a:rPr lang="en-US" b="1" dirty="0">
                <a:solidFill>
                  <a:srgbClr val="0070C0"/>
                </a:solidFill>
              </a:rPr>
              <a:t>Dish Surplus = Gain over its outcome </a:t>
            </a:r>
            <a:r>
              <a:rPr lang="en-US" b="1" i="1" dirty="0">
                <a:solidFill>
                  <a:srgbClr val="0070C0"/>
                </a:solidFill>
              </a:rPr>
              <a:t>if there is no deal</a:t>
            </a:r>
            <a:r>
              <a:rPr lang="en-US" b="1" dirty="0">
                <a:solidFill>
                  <a:srgbClr val="0070C0"/>
                </a:solidFill>
              </a:rPr>
              <a:t>.  </a:t>
            </a:r>
            <a:br>
              <a:rPr lang="en-US" b="1" dirty="0">
                <a:solidFill>
                  <a:srgbClr val="0070C0"/>
                </a:solidFill>
              </a:rPr>
            </a:br>
            <a:r>
              <a:rPr lang="en-US" b="1" dirty="0">
                <a:solidFill>
                  <a:srgbClr val="C00000"/>
                </a:solidFill>
              </a:rPr>
              <a:t>(I.e., Gain in profits, relative its loss of $200.)</a:t>
            </a:r>
            <a:r>
              <a:rPr lang="en-US" b="1" dirty="0">
                <a:solidFill>
                  <a:srgbClr val="0070C0"/>
                </a:solidFill>
              </a:rPr>
              <a:t>  </a:t>
            </a:r>
          </a:p>
          <a:p>
            <a:endParaRPr lang="en-US" b="1" dirty="0">
              <a:solidFill>
                <a:srgbClr val="0070C0"/>
              </a:solidFill>
            </a:endParaRPr>
          </a:p>
          <a:p>
            <a:r>
              <a:rPr lang="en-US" b="1" dirty="0">
                <a:solidFill>
                  <a:srgbClr val="0070C0"/>
                </a:solidFill>
              </a:rPr>
              <a:t>If it pays TW $50 for the content, then its “loss” is reduced to $50, and its surplus is $150</a:t>
            </a:r>
          </a:p>
        </p:txBody>
      </p:sp>
      <p:cxnSp>
        <p:nvCxnSpPr>
          <p:cNvPr id="6" name="Straight Arrow Connector 5">
            <a:extLst>
              <a:ext uri="{FF2B5EF4-FFF2-40B4-BE49-F238E27FC236}">
                <a16:creationId xmlns:a16="http://schemas.microsoft.com/office/drawing/2014/main" id="{E98366AB-ED27-4A36-BDB8-C696AA4AEA0C}"/>
              </a:ext>
            </a:extLst>
          </p:cNvPr>
          <p:cNvCxnSpPr>
            <a:cxnSpLocks/>
          </p:cNvCxnSpPr>
          <p:nvPr/>
        </p:nvCxnSpPr>
        <p:spPr>
          <a:xfrm flipH="1">
            <a:off x="6885760" y="3957750"/>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6705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6DE2045-F27F-4B86-AF0E-ACF7F8BB6B8F}" type="slidenum">
              <a:rPr lang="en-US" altLang="en-US"/>
              <a:pPr/>
              <a:t>2</a:t>
            </a:fld>
            <a:endParaRPr lang="en-US" altLang="en-US" dirty="0"/>
          </a:p>
        </p:txBody>
      </p:sp>
      <p:sp>
        <p:nvSpPr>
          <p:cNvPr id="145410" name="Rectangle 2"/>
          <p:cNvSpPr>
            <a:spLocks noGrp="1" noChangeArrowheads="1"/>
          </p:cNvSpPr>
          <p:nvPr>
            <p:ph type="title"/>
          </p:nvPr>
        </p:nvSpPr>
        <p:spPr>
          <a:xfrm>
            <a:off x="1245326" y="325438"/>
            <a:ext cx="8774974" cy="519112"/>
          </a:xfrm>
        </p:spPr>
        <p:txBody>
          <a:bodyPr>
            <a:noAutofit/>
          </a:bodyPr>
          <a:lstStyle/>
          <a:p>
            <a:r>
              <a:rPr lang="en-US" altLang="en-US" sz="3200" dirty="0">
                <a:latin typeface="Times New Roman" panose="02020603050405020304" pitchFamily="18" charset="0"/>
                <a:cs typeface="Times New Roman" panose="02020603050405020304" pitchFamily="18" charset="0"/>
              </a:rPr>
              <a:t>Vertical Mergers Defined</a:t>
            </a:r>
          </a:p>
        </p:txBody>
      </p:sp>
      <p:sp>
        <p:nvSpPr>
          <p:cNvPr id="145411" name="Rectangle 3"/>
          <p:cNvSpPr>
            <a:spLocks noGrp="1" noChangeArrowheads="1"/>
          </p:cNvSpPr>
          <p:nvPr>
            <p:ph type="body" idx="1"/>
          </p:nvPr>
        </p:nvSpPr>
        <p:spPr>
          <a:xfrm>
            <a:off x="838200" y="1269930"/>
            <a:ext cx="9270242" cy="5376530"/>
          </a:xfrm>
        </p:spPr>
        <p:txBody>
          <a:bodyPr>
            <a:normAutofit lnSpcReduction="10000"/>
          </a:bodyPr>
          <a:lstStyle/>
          <a:p>
            <a:r>
              <a:rPr lang="en-US" altLang="en-US" sz="2000" u="sng" dirty="0">
                <a:latin typeface="Times New Roman" panose="02020603050405020304" pitchFamily="18" charset="0"/>
                <a:cs typeface="Times New Roman" panose="02020603050405020304" pitchFamily="18" charset="0"/>
              </a:rPr>
              <a:t>Horizontal merger</a:t>
            </a:r>
            <a:r>
              <a:rPr lang="en-US" altLang="en-US" sz="2000" dirty="0">
                <a:latin typeface="Times New Roman" panose="02020603050405020304" pitchFamily="18" charset="0"/>
                <a:cs typeface="Times New Roman" panose="02020603050405020304" pitchFamily="18" charset="0"/>
              </a:rPr>
              <a:t>: merging firms sell products or services that are substitutes for one another</a:t>
            </a:r>
          </a:p>
          <a:p>
            <a:pPr lvl="1"/>
            <a:r>
              <a:rPr lang="en-US" altLang="en-US" sz="1800" dirty="0">
                <a:latin typeface="Times New Roman" panose="02020603050405020304" pitchFamily="18" charset="0"/>
                <a:cs typeface="Times New Roman" panose="02020603050405020304" pitchFamily="18" charset="0"/>
              </a:rPr>
              <a:t>Two products are s</a:t>
            </a:r>
            <a:r>
              <a:rPr lang="en-US" altLang="en-US" sz="1800" i="1" dirty="0">
                <a:latin typeface="Times New Roman" panose="02020603050405020304" pitchFamily="18" charset="0"/>
                <a:cs typeface="Times New Roman" panose="02020603050405020304" pitchFamily="18" charset="0"/>
              </a:rPr>
              <a:t>ubstitutes</a:t>
            </a:r>
            <a:r>
              <a:rPr lang="en-US" altLang="en-US" sz="1800" dirty="0">
                <a:latin typeface="Times New Roman" panose="02020603050405020304" pitchFamily="18" charset="0"/>
                <a:cs typeface="Times New Roman" panose="02020603050405020304" pitchFamily="18" charset="0"/>
              </a:rPr>
              <a:t> if the demand for one product </a:t>
            </a:r>
            <a:r>
              <a:rPr lang="en-US" altLang="en-US" sz="1800" i="1" dirty="0">
                <a:latin typeface="Times New Roman" panose="02020603050405020304" pitchFamily="18" charset="0"/>
                <a:cs typeface="Times New Roman" panose="02020603050405020304" pitchFamily="18" charset="0"/>
              </a:rPr>
              <a:t>increases</a:t>
            </a:r>
            <a:r>
              <a:rPr lang="en-US" altLang="en-US" sz="1800" dirty="0">
                <a:latin typeface="Times New Roman" panose="02020603050405020304" pitchFamily="18" charset="0"/>
                <a:cs typeface="Times New Roman" panose="02020603050405020304" pitchFamily="18" charset="0"/>
              </a:rPr>
              <a:t> as the price of the other product rises </a:t>
            </a:r>
          </a:p>
          <a:p>
            <a:pPr lvl="1"/>
            <a:r>
              <a:rPr lang="en-US" altLang="en-US" sz="1800" dirty="0">
                <a:latin typeface="Times New Roman" panose="02020603050405020304" pitchFamily="18" charset="0"/>
                <a:cs typeface="Times New Roman" panose="02020603050405020304" pitchFamily="18" charset="0"/>
              </a:rPr>
              <a:t>Diversion ratio is positive</a:t>
            </a:r>
          </a:p>
          <a:p>
            <a:r>
              <a:rPr lang="en-US" altLang="en-US" sz="2000" u="sng" dirty="0">
                <a:latin typeface="Times New Roman" panose="02020603050405020304" pitchFamily="18" charset="0"/>
                <a:cs typeface="Times New Roman" panose="02020603050405020304" pitchFamily="18" charset="0"/>
              </a:rPr>
              <a:t>Vertical merger</a:t>
            </a:r>
            <a:r>
              <a:rPr lang="en-US" altLang="en-US" sz="2000" dirty="0">
                <a:latin typeface="Times New Roman" panose="02020603050405020304" pitchFamily="18" charset="0"/>
                <a:cs typeface="Times New Roman" panose="02020603050405020304" pitchFamily="18" charset="0"/>
              </a:rPr>
              <a:t>: one merging firm is an actual or potential supplier or customer of the other merging firms </a:t>
            </a:r>
          </a:p>
          <a:p>
            <a:r>
              <a:rPr lang="en-US" altLang="en-US" sz="2000" u="sng" dirty="0">
                <a:latin typeface="Times New Roman" panose="02020603050405020304" pitchFamily="18" charset="0"/>
                <a:cs typeface="Times New Roman" panose="02020603050405020304" pitchFamily="18" charset="0"/>
              </a:rPr>
              <a:t>Complementary product merger</a:t>
            </a:r>
            <a:r>
              <a:rPr lang="en-US" altLang="en-US" sz="2000" dirty="0">
                <a:latin typeface="Times New Roman" panose="02020603050405020304" pitchFamily="18" charset="0"/>
                <a:cs typeface="Times New Roman" panose="02020603050405020304" pitchFamily="18" charset="0"/>
              </a:rPr>
              <a:t>: merging firms sell products or services that are complements for one another</a:t>
            </a:r>
          </a:p>
          <a:p>
            <a:pPr lvl="1"/>
            <a:r>
              <a:rPr lang="en-US" altLang="en-US" sz="1800" dirty="0">
                <a:latin typeface="Times New Roman" panose="02020603050405020304" pitchFamily="18" charset="0"/>
                <a:cs typeface="Times New Roman" panose="02020603050405020304" pitchFamily="18" charset="0"/>
              </a:rPr>
              <a:t>Two products are </a:t>
            </a:r>
            <a:r>
              <a:rPr lang="en-US" altLang="en-US" sz="1800" i="1" dirty="0">
                <a:latin typeface="Times New Roman" panose="02020603050405020304" pitchFamily="18" charset="0"/>
                <a:cs typeface="Times New Roman" panose="02020603050405020304" pitchFamily="18" charset="0"/>
              </a:rPr>
              <a:t>complements</a:t>
            </a:r>
            <a:r>
              <a:rPr lang="en-US" altLang="en-US" sz="1800" dirty="0">
                <a:latin typeface="Times New Roman" panose="02020603050405020304" pitchFamily="18" charset="0"/>
                <a:cs typeface="Times New Roman" panose="02020603050405020304" pitchFamily="18" charset="0"/>
              </a:rPr>
              <a:t> if the demand for one product </a:t>
            </a:r>
            <a:r>
              <a:rPr lang="en-US" altLang="en-US" sz="1800" i="1" dirty="0">
                <a:latin typeface="Times New Roman" panose="02020603050405020304" pitchFamily="18" charset="0"/>
                <a:cs typeface="Times New Roman" panose="02020603050405020304" pitchFamily="18" charset="0"/>
              </a:rPr>
              <a:t>decreases</a:t>
            </a:r>
            <a:r>
              <a:rPr lang="en-US" altLang="en-US" sz="1800" dirty="0">
                <a:latin typeface="Times New Roman" panose="02020603050405020304" pitchFamily="18" charset="0"/>
                <a:cs typeface="Times New Roman" panose="02020603050405020304" pitchFamily="18" charset="0"/>
              </a:rPr>
              <a:t> as the price of the other product rises</a:t>
            </a:r>
          </a:p>
          <a:p>
            <a:pPr lvl="1"/>
            <a:r>
              <a:rPr lang="en-US" altLang="en-US" sz="1800" dirty="0">
                <a:latin typeface="Times New Roman" panose="02020603050405020304" pitchFamily="18" charset="0"/>
                <a:cs typeface="Times New Roman" panose="02020603050405020304" pitchFamily="18" charset="0"/>
              </a:rPr>
              <a:t>Diversion ratio is negative</a:t>
            </a:r>
          </a:p>
          <a:p>
            <a:pPr lvl="1"/>
            <a:r>
              <a:rPr lang="en-US" altLang="en-US" sz="1800" dirty="0">
                <a:solidFill>
                  <a:srgbClr val="C00000"/>
                </a:solidFill>
                <a:latin typeface="Times New Roman" panose="02020603050405020304" pitchFamily="18" charset="0"/>
                <a:cs typeface="Times New Roman" panose="02020603050405020304" pitchFamily="18" charset="0"/>
              </a:rPr>
              <a:t>Complementary product mergers raise similar issues and can be analyzed similarly to vertical mergers </a:t>
            </a:r>
          </a:p>
          <a:p>
            <a:r>
              <a:rPr lang="en-US" altLang="en-US" sz="2000" u="sng" dirty="0">
                <a:latin typeface="Times New Roman" panose="02020603050405020304" pitchFamily="18" charset="0"/>
                <a:cs typeface="Times New Roman" panose="02020603050405020304" pitchFamily="18" charset="0"/>
              </a:rPr>
              <a:t>A particular merger may be both horizontal and vertical </a:t>
            </a:r>
          </a:p>
          <a:p>
            <a:pPr lvl="1"/>
            <a:r>
              <a:rPr lang="en-US" altLang="en-US" sz="1800" dirty="0">
                <a:latin typeface="Times New Roman" panose="02020603050405020304" pitchFamily="18" charset="0"/>
                <a:cs typeface="Times New Roman" panose="02020603050405020304" pitchFamily="18" charset="0"/>
              </a:rPr>
              <a:t>Substitutes for some consumers and complements for others (e.g., patents)</a:t>
            </a:r>
          </a:p>
          <a:p>
            <a:pPr lvl="1"/>
            <a:r>
              <a:rPr lang="en-US" altLang="en-US" sz="1800" dirty="0">
                <a:latin typeface="Times New Roman" panose="02020603050405020304" pitchFamily="18" charset="0"/>
                <a:cs typeface="Times New Roman" panose="02020603050405020304" pitchFamily="18" charset="0"/>
              </a:rPr>
              <a:t>Vertical in one market and horizontal in another</a:t>
            </a:r>
          </a:p>
          <a:p>
            <a:pPr lvl="1"/>
            <a:r>
              <a:rPr lang="en-US" altLang="en-US" sz="1800" dirty="0">
                <a:latin typeface="Times New Roman" panose="02020603050405020304" pitchFamily="18" charset="0"/>
                <a:cs typeface="Times New Roman" panose="02020603050405020304" pitchFamily="18" charset="0"/>
              </a:rPr>
              <a:t>One or both merging firms already vertically integrated</a:t>
            </a:r>
          </a:p>
          <a:p>
            <a:pPr lvl="1"/>
            <a:endParaRPr lang="en-US"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8232922"/>
      </p:ext>
    </p:extLst>
  </p:cSld>
  <p:clrMapOvr>
    <a:masterClrMapping/>
  </p:clrMapOvr>
  <p:transition>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903" y="-25627"/>
            <a:ext cx="10515600" cy="1325563"/>
          </a:xfrm>
        </p:spPr>
        <p:txBody>
          <a:bodyPr>
            <a:normAutofit/>
          </a:bodyPr>
          <a:lstStyle/>
          <a:p>
            <a:r>
              <a:rPr lang="en-US" dirty="0">
                <a:latin typeface="Times New Roman" panose="02020603050405020304" pitchFamily="18" charset="0"/>
                <a:cs typeface="Times New Roman" panose="02020603050405020304" pitchFamily="18" charset="0"/>
              </a:rPr>
              <a:t>Post</a:t>
            </a:r>
            <a:r>
              <a:rPr lang="en-US" sz="3200" dirty="0">
                <a:latin typeface="Times New Roman" panose="02020603050405020304" pitchFamily="18" charset="0"/>
                <a:cs typeface="Times New Roman" panose="02020603050405020304" pitchFamily="18" charset="0"/>
              </a:rPr>
              <a:t>-Merger Nash Bargaining Equilibrium:</a:t>
            </a:r>
          </a:p>
        </p:txBody>
      </p:sp>
      <p:sp>
        <p:nvSpPr>
          <p:cNvPr id="3" name="Content Placeholder 2"/>
          <p:cNvSpPr>
            <a:spLocks noGrp="1"/>
          </p:cNvSpPr>
          <p:nvPr>
            <p:ph idx="1"/>
          </p:nvPr>
        </p:nvSpPr>
        <p:spPr>
          <a:xfrm>
            <a:off x="390731" y="1080848"/>
            <a:ext cx="7975962" cy="5640627"/>
          </a:xfrm>
        </p:spPr>
        <p:txBody>
          <a:bodyPr>
            <a:normAutofit lnSpcReduction="10000"/>
          </a:bodyPr>
          <a:lstStyle/>
          <a:p>
            <a:r>
              <a:rPr lang="en-US" sz="1800" dirty="0">
                <a:solidFill>
                  <a:srgbClr val="C00000"/>
                </a:solidFill>
                <a:latin typeface="Times New Roman" panose="02020603050405020304" pitchFamily="18" charset="0"/>
                <a:cs typeface="Times New Roman" panose="02020603050405020304" pitchFamily="18" charset="0"/>
              </a:rPr>
              <a:t>If there is a blackout, some Dish subs will divert to AT&amp;T </a:t>
            </a:r>
            <a:br>
              <a:rPr lang="en-US" sz="1800" dirty="0">
                <a:solidFill>
                  <a:srgbClr val="C00000"/>
                </a:solidFill>
                <a:latin typeface="Times New Roman" panose="02020603050405020304" pitchFamily="18" charset="0"/>
                <a:cs typeface="Times New Roman" panose="02020603050405020304" pitchFamily="18" charset="0"/>
              </a:rPr>
            </a:br>
            <a:r>
              <a:rPr lang="en-US" sz="1800" dirty="0">
                <a:solidFill>
                  <a:srgbClr val="C00000"/>
                </a:solidFill>
                <a:latin typeface="Times New Roman" panose="02020603050405020304" pitchFamily="18" charset="0"/>
                <a:cs typeface="Times New Roman" panose="02020603050405020304" pitchFamily="18" charset="0"/>
              </a:rPr>
              <a:t>(i.e., DirecTV), which will increase AT&amp;T downstream profits, </a:t>
            </a:r>
          </a:p>
          <a:p>
            <a:r>
              <a:rPr lang="en-US" sz="1800" b="1" dirty="0">
                <a:solidFill>
                  <a:srgbClr val="0070C0"/>
                </a:solidFill>
                <a:latin typeface="Times New Roman" panose="02020603050405020304" pitchFamily="18" charset="0"/>
                <a:cs typeface="Times New Roman" panose="02020603050405020304" pitchFamily="18" charset="0"/>
              </a:rPr>
              <a:t>Suppose diversion of Dish subs to DirecTV) increases DirecTV profits </a:t>
            </a:r>
            <a:br>
              <a:rPr lang="en-US" sz="1800" b="1" dirty="0">
                <a:solidFill>
                  <a:srgbClr val="0070C0"/>
                </a:solidFill>
                <a:latin typeface="Times New Roman" panose="02020603050405020304" pitchFamily="18" charset="0"/>
                <a:cs typeface="Times New Roman" panose="02020603050405020304" pitchFamily="18" charset="0"/>
              </a:rPr>
            </a:br>
            <a:r>
              <a:rPr lang="en-US" sz="1800" b="1" dirty="0">
                <a:solidFill>
                  <a:srgbClr val="0070C0"/>
                </a:solidFill>
                <a:latin typeface="Times New Roman" panose="02020603050405020304" pitchFamily="18" charset="0"/>
                <a:cs typeface="Times New Roman" panose="02020603050405020304" pitchFamily="18" charset="0"/>
              </a:rPr>
              <a:t>by $20 million</a:t>
            </a:r>
          </a:p>
          <a:p>
            <a:r>
              <a:rPr lang="en-US" sz="1800" b="1" dirty="0">
                <a:solidFill>
                  <a:srgbClr val="0070C0"/>
                </a:solidFill>
                <a:latin typeface="Times New Roman" panose="02020603050405020304" pitchFamily="18" charset="0"/>
                <a:cs typeface="Times New Roman" panose="02020603050405020304" pitchFamily="18" charset="0"/>
              </a:rPr>
              <a:t>TW/AT&amp;T losses from blackout reduced by $20 million</a:t>
            </a:r>
          </a:p>
          <a:p>
            <a:pPr lvl="1"/>
            <a:r>
              <a:rPr lang="en-US" sz="1600" dirty="0">
                <a:latin typeface="Times New Roman" panose="02020603050405020304" pitchFamily="18" charset="0"/>
                <a:cs typeface="Times New Roman" panose="02020603050405020304" pitchFamily="18" charset="0"/>
              </a:rPr>
              <a:t>Time Warner/AT&amp;T  = $100 million (TW) - $20 million (DTV) </a:t>
            </a:r>
          </a:p>
          <a:p>
            <a:pPr marL="457200" lvl="1" indent="0">
              <a:buNone/>
            </a:pPr>
            <a:r>
              <a:rPr lang="en-US" sz="1600" dirty="0">
                <a:latin typeface="Times New Roman" panose="02020603050405020304" pitchFamily="18" charset="0"/>
                <a:cs typeface="Times New Roman" panose="02020603050405020304" pitchFamily="18" charset="0"/>
              </a:rPr>
              <a:t>                                       </a:t>
            </a:r>
            <a:r>
              <a:rPr lang="en-US" sz="1600" b="1" dirty="0">
                <a:solidFill>
                  <a:srgbClr val="0070C0"/>
                </a:solidFill>
                <a:latin typeface="Times New Roman" panose="02020603050405020304" pitchFamily="18" charset="0"/>
                <a:cs typeface="Times New Roman" panose="02020603050405020304" pitchFamily="18" charset="0"/>
              </a:rPr>
              <a:t>= $80 million </a:t>
            </a:r>
          </a:p>
          <a:p>
            <a:pPr lvl="1"/>
            <a:r>
              <a:rPr lang="en-US" sz="1600" dirty="0">
                <a:latin typeface="Times New Roman" panose="02020603050405020304" pitchFamily="18" charset="0"/>
                <a:cs typeface="Times New Roman" panose="02020603050405020304" pitchFamily="18" charset="0"/>
              </a:rPr>
              <a:t>Dish = $200 million (as before) </a:t>
            </a:r>
          </a:p>
          <a:p>
            <a:pPr lvl="1"/>
            <a:r>
              <a:rPr lang="en-US" sz="1600" b="1" dirty="0">
                <a:solidFill>
                  <a:srgbClr val="0070C0"/>
                </a:solidFill>
                <a:latin typeface="Times New Roman" panose="02020603050405020304" pitchFamily="18" charset="0"/>
                <a:cs typeface="Times New Roman" panose="02020603050405020304" pitchFamily="18" charset="0"/>
              </a:rPr>
              <a:t>Bargaining surplus = $280 million (vs $300 pre-merger)</a:t>
            </a:r>
          </a:p>
          <a:p>
            <a:pPr lvl="1"/>
            <a:r>
              <a:rPr lang="en-US" sz="1600" b="1" dirty="0">
                <a:solidFill>
                  <a:srgbClr val="0070C0"/>
                </a:solidFill>
                <a:latin typeface="Times New Roman" panose="02020603050405020304" pitchFamily="18" charset="0"/>
                <a:cs typeface="Times New Roman" panose="02020603050405020304" pitchFamily="18" charset="0"/>
              </a:rPr>
              <a:t>Equal split =$140 each (vs. $150 each pre-merger)</a:t>
            </a:r>
          </a:p>
          <a:p>
            <a:pPr lvl="1"/>
            <a:r>
              <a:rPr lang="en-US" sz="1600" dirty="0">
                <a:solidFill>
                  <a:srgbClr val="C00000"/>
                </a:solidFill>
                <a:latin typeface="Times New Roman" panose="02020603050405020304" pitchFamily="18" charset="0"/>
                <a:cs typeface="Times New Roman" panose="02020603050405020304" pitchFamily="18" charset="0"/>
              </a:rPr>
              <a:t>Implied Dish fee to TW = $60 million (i.e., $200 – 60 = $140) </a:t>
            </a:r>
            <a:r>
              <a:rPr lang="en-US" sz="1600" b="1" dirty="0">
                <a:solidFill>
                  <a:srgbClr val="C00000"/>
                </a:solidFill>
                <a:highlight>
                  <a:srgbClr val="FFFF00"/>
                </a:highlight>
                <a:latin typeface="Times New Roman" panose="02020603050405020304" pitchFamily="18" charset="0"/>
                <a:cs typeface="Times New Roman" panose="02020603050405020304" pitchFamily="18" charset="0"/>
              </a:rPr>
              <a:t>(extra $10 million)</a:t>
            </a:r>
          </a:p>
          <a:p>
            <a:pPr lvl="1"/>
            <a:r>
              <a:rPr lang="en-US" sz="1600" b="1" dirty="0">
                <a:solidFill>
                  <a:srgbClr val="C00000"/>
                </a:solidFill>
                <a:latin typeface="Times New Roman" panose="02020603050405020304" pitchFamily="18" charset="0"/>
                <a:cs typeface="Times New Roman" panose="02020603050405020304" pitchFamily="18" charset="0"/>
              </a:rPr>
              <a:t>If Dish has 10 million subscribers, the $60 fee amount to $6 per subscriber </a:t>
            </a:r>
            <a:r>
              <a:rPr lang="en-US" sz="1600" b="1" dirty="0">
                <a:solidFill>
                  <a:srgbClr val="C00000"/>
                </a:solidFill>
                <a:highlight>
                  <a:srgbClr val="FFFF00"/>
                </a:highlight>
                <a:latin typeface="Times New Roman" panose="02020603050405020304" pitchFamily="18" charset="0"/>
                <a:cs typeface="Times New Roman" panose="02020603050405020304" pitchFamily="18" charset="0"/>
              </a:rPr>
              <a:t>(i.e., an extra $1 per sub)</a:t>
            </a:r>
          </a:p>
          <a:p>
            <a:r>
              <a:rPr lang="en-US" sz="1800" dirty="0">
                <a:solidFill>
                  <a:srgbClr val="C00000"/>
                </a:solidFill>
                <a:latin typeface="Times New Roman" panose="02020603050405020304" pitchFamily="18" charset="0"/>
                <a:cs typeface="Times New Roman" panose="02020603050405020304" pitchFamily="18" charset="0"/>
              </a:rPr>
              <a:t>Impact: $20million diversion to DirecTV leads Dish to pay $10 million more (i.e., $60 vs $50), or $1 per subscriber more.</a:t>
            </a:r>
          </a:p>
          <a:p>
            <a:r>
              <a:rPr lang="en-US" sz="1800" dirty="0">
                <a:solidFill>
                  <a:srgbClr val="0070C0"/>
                </a:solidFill>
                <a:latin typeface="Times New Roman" panose="02020603050405020304" pitchFamily="18" charset="0"/>
                <a:cs typeface="Times New Roman" panose="02020603050405020304" pitchFamily="18" charset="0"/>
              </a:rPr>
              <a:t>Market impact</a:t>
            </a:r>
          </a:p>
          <a:p>
            <a:pPr lvl="1"/>
            <a:r>
              <a:rPr lang="en-US" sz="1600" dirty="0">
                <a:solidFill>
                  <a:srgbClr val="0070C0"/>
                </a:solidFill>
                <a:latin typeface="Times New Roman" panose="02020603050405020304" pitchFamily="18" charset="0"/>
                <a:cs typeface="Times New Roman" panose="02020603050405020304" pitchFamily="18" charset="0"/>
              </a:rPr>
              <a:t>Dish will have the unilateral incentive to raise its subscriber fees by </a:t>
            </a:r>
            <a:br>
              <a:rPr lang="en-US" sz="1600" dirty="0">
                <a:solidFill>
                  <a:srgbClr val="0070C0"/>
                </a:solidFill>
                <a:latin typeface="Times New Roman" panose="02020603050405020304" pitchFamily="18" charset="0"/>
                <a:cs typeface="Times New Roman" panose="02020603050405020304" pitchFamily="18" charset="0"/>
              </a:rPr>
            </a:br>
            <a:r>
              <a:rPr lang="en-US" sz="1600" dirty="0">
                <a:solidFill>
                  <a:srgbClr val="0070C0"/>
                </a:solidFill>
                <a:latin typeface="Times New Roman" panose="02020603050405020304" pitchFamily="18" charset="0"/>
                <a:cs typeface="Times New Roman" panose="02020603050405020304" pitchFamily="18" charset="0"/>
              </a:rPr>
              <a:t>some fraction of the $1</a:t>
            </a:r>
          </a:p>
          <a:p>
            <a:pPr lvl="1"/>
            <a:r>
              <a:rPr lang="en-US" sz="1600" dirty="0">
                <a:solidFill>
                  <a:srgbClr val="0070C0"/>
                </a:solidFill>
                <a:latin typeface="Times New Roman" panose="02020603050405020304" pitchFamily="18" charset="0"/>
                <a:cs typeface="Times New Roman" panose="02020603050405020304" pitchFamily="18" charset="0"/>
              </a:rPr>
              <a:t>DirecTV will have the ability and incentive to raises its subscriber fees </a:t>
            </a:r>
            <a:br>
              <a:rPr lang="en-US" sz="1600" dirty="0">
                <a:solidFill>
                  <a:srgbClr val="0070C0"/>
                </a:solidFill>
                <a:latin typeface="Times New Roman" panose="02020603050405020304" pitchFamily="18" charset="0"/>
                <a:cs typeface="Times New Roman" panose="02020603050405020304" pitchFamily="18" charset="0"/>
              </a:rPr>
            </a:br>
            <a:r>
              <a:rPr lang="en-US" sz="1600" dirty="0">
                <a:solidFill>
                  <a:srgbClr val="0070C0"/>
                </a:solidFill>
                <a:latin typeface="Times New Roman" panose="02020603050405020304" pitchFamily="18" charset="0"/>
                <a:cs typeface="Times New Roman" panose="02020603050405020304" pitchFamily="18" charset="0"/>
              </a:rPr>
              <a:t>and/or market share</a:t>
            </a:r>
          </a:p>
          <a:p>
            <a:pPr lvl="1"/>
            <a:r>
              <a:rPr lang="en-US" sz="1600" dirty="0">
                <a:solidFill>
                  <a:srgbClr val="0070C0"/>
                </a:solidFill>
                <a:latin typeface="Times New Roman" panose="02020603050405020304" pitchFamily="18" charset="0"/>
                <a:cs typeface="Times New Roman" panose="02020603050405020304" pitchFamily="18" charset="0"/>
              </a:rPr>
              <a:t>Consumers will be harmed as a result</a:t>
            </a:r>
          </a:p>
        </p:txBody>
      </p:sp>
      <p:sp>
        <p:nvSpPr>
          <p:cNvPr id="4" name="Slide Number Placeholder 3"/>
          <p:cNvSpPr>
            <a:spLocks noGrp="1"/>
          </p:cNvSpPr>
          <p:nvPr>
            <p:ph type="sldNum" sz="quarter" idx="12"/>
          </p:nvPr>
        </p:nvSpPr>
        <p:spPr/>
        <p:txBody>
          <a:bodyPr/>
          <a:lstStyle/>
          <a:p>
            <a:fld id="{65BC2894-B4CD-47B7-AA5C-DCF19E324941}" type="slidenum">
              <a:rPr lang="en-US" smtClean="0"/>
              <a:t>20</a:t>
            </a:fld>
            <a:endParaRPr lang="en-US"/>
          </a:p>
        </p:txBody>
      </p:sp>
      <p:sp>
        <p:nvSpPr>
          <p:cNvPr id="6" name="TextBox 5">
            <a:extLst>
              <a:ext uri="{FF2B5EF4-FFF2-40B4-BE49-F238E27FC236}">
                <a16:creationId xmlns:a16="http://schemas.microsoft.com/office/drawing/2014/main" id="{0253E1C4-1EB0-4B04-9660-02B264096F17}"/>
              </a:ext>
            </a:extLst>
          </p:cNvPr>
          <p:cNvSpPr txBox="1"/>
          <p:nvPr/>
        </p:nvSpPr>
        <p:spPr>
          <a:xfrm>
            <a:off x="8203161" y="1080848"/>
            <a:ext cx="3926249" cy="1200329"/>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This increases AT&amp;T’s bargaining leverage. It has “less to lose” from failing to reach agreement (for a short period or longer)</a:t>
            </a:r>
          </a:p>
        </p:txBody>
      </p:sp>
      <p:cxnSp>
        <p:nvCxnSpPr>
          <p:cNvPr id="8" name="Straight Arrow Connector 7">
            <a:extLst>
              <a:ext uri="{FF2B5EF4-FFF2-40B4-BE49-F238E27FC236}">
                <a16:creationId xmlns:a16="http://schemas.microsoft.com/office/drawing/2014/main" id="{52B5EA7E-B306-472B-9B8E-6436A6018E67}"/>
              </a:ext>
            </a:extLst>
          </p:cNvPr>
          <p:cNvCxnSpPr>
            <a:cxnSpLocks/>
          </p:cNvCxnSpPr>
          <p:nvPr/>
        </p:nvCxnSpPr>
        <p:spPr>
          <a:xfrm flipH="1" flipV="1">
            <a:off x="6761310" y="1299936"/>
            <a:ext cx="1008218" cy="1198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A1467C4-B722-4BEF-AC84-253CF4747EE6}"/>
              </a:ext>
            </a:extLst>
          </p:cNvPr>
          <p:cNvSpPr txBox="1"/>
          <p:nvPr/>
        </p:nvSpPr>
        <p:spPr>
          <a:xfrm>
            <a:off x="7747643" y="5564698"/>
            <a:ext cx="3409270" cy="923330"/>
          </a:xfrm>
          <a:prstGeom prst="rect">
            <a:avLst/>
          </a:prstGeom>
          <a:noFill/>
          <a:ln w="38100">
            <a:solidFill>
              <a:srgbClr val="0070C0"/>
            </a:solidFill>
          </a:ln>
        </p:spPr>
        <p:txBody>
          <a:bodyPr wrap="square" rtlCol="0">
            <a:spAutoFit/>
          </a:bodyPr>
          <a:lstStyle/>
          <a:p>
            <a:r>
              <a:rPr lang="en-US" b="1" dirty="0">
                <a:solidFill>
                  <a:srgbClr val="0070C0"/>
                </a:solidFill>
              </a:rPr>
              <a:t>DOJ expert estimated total annual consumer  harm as </a:t>
            </a:r>
            <a:br>
              <a:rPr lang="en-US" b="1" dirty="0">
                <a:solidFill>
                  <a:srgbClr val="0070C0"/>
                </a:solidFill>
              </a:rPr>
            </a:br>
            <a:r>
              <a:rPr lang="en-US" b="1" dirty="0">
                <a:solidFill>
                  <a:srgbClr val="0070C0"/>
                </a:solidFill>
              </a:rPr>
              <a:t>$587 million.</a:t>
            </a:r>
          </a:p>
        </p:txBody>
      </p:sp>
      <p:cxnSp>
        <p:nvCxnSpPr>
          <p:cNvPr id="13" name="Straight Arrow Connector 12">
            <a:extLst>
              <a:ext uri="{FF2B5EF4-FFF2-40B4-BE49-F238E27FC236}">
                <a16:creationId xmlns:a16="http://schemas.microsoft.com/office/drawing/2014/main" id="{727CDAEA-ADD1-4010-BFC3-380A1E170E69}"/>
              </a:ext>
            </a:extLst>
          </p:cNvPr>
          <p:cNvCxnSpPr>
            <a:cxnSpLocks/>
          </p:cNvCxnSpPr>
          <p:nvPr/>
        </p:nvCxnSpPr>
        <p:spPr>
          <a:xfrm flipH="1">
            <a:off x="4807671" y="6193410"/>
            <a:ext cx="2696065" cy="34550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6752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8859"/>
            <a:ext cx="10515600" cy="1325563"/>
          </a:xfrm>
        </p:spPr>
        <p:txBody>
          <a:bodyPr>
            <a:normAutofit/>
          </a:bodyPr>
          <a:lstStyle/>
          <a:p>
            <a:r>
              <a:rPr lang="en-US" sz="3200" dirty="0">
                <a:latin typeface="Times New Roman" panose="02020603050405020304" pitchFamily="18" charset="0"/>
                <a:cs typeface="Times New Roman" panose="02020603050405020304" pitchFamily="18" charset="0"/>
              </a:rPr>
              <a:t>AT&amp;T Critique of DOJ Theory and Evidence: 3 Prongs</a:t>
            </a:r>
            <a:endParaRPr lang="en-US" sz="3200" dirty="0"/>
          </a:p>
        </p:txBody>
      </p:sp>
      <p:sp>
        <p:nvSpPr>
          <p:cNvPr id="3" name="Content Placeholder 2"/>
          <p:cNvSpPr>
            <a:spLocks noGrp="1"/>
          </p:cNvSpPr>
          <p:nvPr>
            <p:ph idx="1"/>
          </p:nvPr>
        </p:nvSpPr>
        <p:spPr>
          <a:xfrm>
            <a:off x="610113" y="1217185"/>
            <a:ext cx="6019800" cy="5000616"/>
          </a:xfrm>
        </p:spPr>
        <p:txBody>
          <a:bodyPr>
            <a:normAutofit/>
          </a:bodyPr>
          <a:lstStyle/>
          <a:p>
            <a:r>
              <a:rPr lang="en-US" sz="2000" dirty="0">
                <a:solidFill>
                  <a:srgbClr val="C00000"/>
                </a:solidFill>
                <a:latin typeface="Times New Roman" panose="02020603050405020304" pitchFamily="18" charset="0"/>
                <a:cs typeface="Times New Roman" panose="02020603050405020304" pitchFamily="18" charset="0"/>
              </a:rPr>
              <a:t>#1- Long-term blackouts are not feasible here because too costly to TW; and so merger will not make any difference </a:t>
            </a:r>
          </a:p>
          <a:p>
            <a:pPr lvl="1"/>
            <a:r>
              <a:rPr lang="en-US" sz="1800" dirty="0">
                <a:latin typeface="Times New Roman" panose="02020603050405020304" pitchFamily="18" charset="0"/>
                <a:cs typeface="Times New Roman" panose="02020603050405020304" pitchFamily="18" charset="0"/>
              </a:rPr>
              <a:t>“It replaces a 1000 lb. weight over TW’s head with a 950 lb. weight,” which is not material.</a:t>
            </a:r>
          </a:p>
          <a:p>
            <a:pPr lvl="1"/>
            <a:r>
              <a:rPr lang="en-US" sz="1800" dirty="0">
                <a:latin typeface="Times New Roman" panose="02020603050405020304" pitchFamily="18" charset="0"/>
                <a:cs typeface="Times New Roman" panose="02020603050405020304" pitchFamily="18" charset="0"/>
              </a:rPr>
              <a:t>TW would not take into account the benefits to AT&amp;T</a:t>
            </a:r>
          </a:p>
          <a:p>
            <a:r>
              <a:rPr lang="en-US" sz="2000" dirty="0">
                <a:solidFill>
                  <a:srgbClr val="C00000"/>
                </a:solidFill>
                <a:latin typeface="Times New Roman" panose="02020603050405020304" pitchFamily="18" charset="0"/>
                <a:cs typeface="Times New Roman" panose="02020603050405020304" pitchFamily="18" charset="0"/>
              </a:rPr>
              <a:t>#2 -Evidence from 3 previous mergers does not support claim that vertical mergers lead to higher fees</a:t>
            </a:r>
          </a:p>
          <a:p>
            <a:r>
              <a:rPr lang="en-US" sz="2000" dirty="0">
                <a:solidFill>
                  <a:srgbClr val="C00000"/>
                </a:solidFill>
                <a:latin typeface="Times New Roman" panose="02020603050405020304" pitchFamily="18" charset="0"/>
                <a:cs typeface="Times New Roman" panose="02020603050405020304" pitchFamily="18" charset="0"/>
              </a:rPr>
              <a:t>#3-DOJ expert’s quantitative estimate of harm was defective since failed to account for important factors </a:t>
            </a:r>
          </a:p>
          <a:p>
            <a:pPr lvl="1"/>
            <a:r>
              <a:rPr lang="en-US" sz="1800" dirty="0">
                <a:latin typeface="Times New Roman" panose="02020603050405020304" pitchFamily="18" charset="0"/>
                <a:cs typeface="Times New Roman" panose="02020603050405020304" pitchFamily="18" charset="0"/>
              </a:rPr>
              <a:t>2016 affiliate fees were lower than the 2015 affiliate fees used</a:t>
            </a:r>
          </a:p>
          <a:p>
            <a:pPr lvl="1"/>
            <a:r>
              <a:rPr lang="en-US" sz="1800" dirty="0">
                <a:latin typeface="Times New Roman" panose="02020603050405020304" pitchFamily="18" charset="0"/>
                <a:cs typeface="Times New Roman" panose="02020603050405020304" pitchFamily="18" charset="0"/>
              </a:rPr>
              <a:t>Long-term contracts would delay any affiliate price increases for a period time </a:t>
            </a:r>
          </a:p>
          <a:p>
            <a:pPr lvl="1"/>
            <a:r>
              <a:rPr lang="en-US" sz="1800" dirty="0">
                <a:latin typeface="Times New Roman" panose="02020603050405020304" pitchFamily="18" charset="0"/>
                <a:cs typeface="Times New Roman" panose="02020603050405020304" pitchFamily="18" charset="0"/>
              </a:rPr>
              <a:t>TW voluntary “baseball arbitration” offer would prevent some affiliate fee increases</a:t>
            </a:r>
          </a:p>
        </p:txBody>
      </p:sp>
      <p:sp>
        <p:nvSpPr>
          <p:cNvPr id="4" name="Slide Number Placeholder 3"/>
          <p:cNvSpPr>
            <a:spLocks noGrp="1"/>
          </p:cNvSpPr>
          <p:nvPr>
            <p:ph type="sldNum" sz="quarter" idx="12"/>
          </p:nvPr>
        </p:nvSpPr>
        <p:spPr/>
        <p:txBody>
          <a:bodyPr/>
          <a:lstStyle/>
          <a:p>
            <a:fld id="{65BC2894-B4CD-47B7-AA5C-DCF19E324941}" type="slidenum">
              <a:rPr lang="en-US" smtClean="0"/>
              <a:t>21</a:t>
            </a:fld>
            <a:endParaRPr lang="en-US" dirty="0"/>
          </a:p>
        </p:txBody>
      </p:sp>
      <p:sp>
        <p:nvSpPr>
          <p:cNvPr id="6" name="TextBox 5">
            <a:extLst>
              <a:ext uri="{FF2B5EF4-FFF2-40B4-BE49-F238E27FC236}">
                <a16:creationId xmlns:a16="http://schemas.microsoft.com/office/drawing/2014/main" id="{0633BD7A-66B2-4B9D-B8F2-F210EEFFF546}"/>
              </a:ext>
            </a:extLst>
          </p:cNvPr>
          <p:cNvSpPr txBox="1"/>
          <p:nvPr/>
        </p:nvSpPr>
        <p:spPr>
          <a:xfrm>
            <a:off x="7429174" y="3517201"/>
            <a:ext cx="3777342" cy="1815882"/>
          </a:xfrm>
          <a:prstGeom prst="rect">
            <a:avLst/>
          </a:prstGeom>
          <a:no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Comcast/</a:t>
            </a:r>
            <a:r>
              <a:rPr lang="en-US" sz="1600" b="1" dirty="0" err="1">
                <a:solidFill>
                  <a:srgbClr val="0070C0"/>
                </a:solidFill>
                <a:latin typeface="Times New Roman" panose="02020603050405020304" pitchFamily="18" charset="0"/>
                <a:cs typeface="Times New Roman" panose="02020603050405020304" pitchFamily="18" charset="0"/>
              </a:rPr>
              <a:t>NBCU</a:t>
            </a:r>
            <a:r>
              <a:rPr lang="en-US" sz="1600" b="1" dirty="0">
                <a:solidFill>
                  <a:srgbClr val="0070C0"/>
                </a:solidFill>
                <a:latin typeface="Times New Roman" panose="02020603050405020304" pitchFamily="18" charset="0"/>
                <a:cs typeface="Times New Roman" panose="02020603050405020304" pitchFamily="18" charset="0"/>
              </a:rPr>
              <a:t>; DirecTV/Newscorp(Fox); </a:t>
            </a:r>
            <a:br>
              <a:rPr lang="en-US" sz="1600" b="1" dirty="0">
                <a:solidFill>
                  <a:srgbClr val="0070C0"/>
                </a:solidFill>
                <a:latin typeface="Times New Roman" panose="02020603050405020304" pitchFamily="18" charset="0"/>
                <a:cs typeface="Times New Roman" panose="02020603050405020304" pitchFamily="18" charset="0"/>
              </a:rPr>
            </a:br>
            <a:r>
              <a:rPr lang="en-US" sz="1600" b="1" dirty="0">
                <a:solidFill>
                  <a:srgbClr val="0070C0"/>
                </a:solidFill>
                <a:latin typeface="Times New Roman" panose="02020603050405020304" pitchFamily="18" charset="0"/>
                <a:cs typeface="Times New Roman" panose="02020603050405020304" pitchFamily="18" charset="0"/>
              </a:rPr>
              <a:t>TW Cable/TW spinoff transaction</a:t>
            </a:r>
          </a:p>
          <a:p>
            <a:endParaRPr lang="en-US" sz="1600" b="1" dirty="0">
              <a:solidFill>
                <a:srgbClr val="0070C0"/>
              </a:solidFill>
              <a:latin typeface="Times New Roman" panose="02020603050405020304" pitchFamily="18" charset="0"/>
              <a:cs typeface="Times New Roman" panose="02020603050405020304" pitchFamily="18" charset="0"/>
            </a:endParaRPr>
          </a:p>
          <a:p>
            <a:r>
              <a:rPr lang="en-US" sz="1600" b="1" i="1" dirty="0">
                <a:solidFill>
                  <a:srgbClr val="0070C0"/>
                </a:solidFill>
                <a:latin typeface="Times New Roman" panose="02020603050405020304" pitchFamily="18" charset="0"/>
                <a:cs typeface="Times New Roman" panose="02020603050405020304" pitchFamily="18" charset="0"/>
              </a:rPr>
              <a:t>Retorts: </a:t>
            </a:r>
            <a:r>
              <a:rPr lang="en-US" sz="1600" b="1" dirty="0">
                <a:solidFill>
                  <a:srgbClr val="0070C0"/>
                </a:solidFill>
                <a:latin typeface="Times New Roman" panose="02020603050405020304" pitchFamily="18" charset="0"/>
                <a:cs typeface="Times New Roman" panose="02020603050405020304" pitchFamily="18" charset="0"/>
              </a:rPr>
              <a:t>Comcast/NBCU had a consent decree; DTV/News and TWC/TW were much smaller shares</a:t>
            </a:r>
            <a:endParaRPr lang="en-US" sz="1600" b="1" dirty="0">
              <a:solidFill>
                <a:srgbClr val="0070C0"/>
              </a:solidFill>
            </a:endParaRPr>
          </a:p>
        </p:txBody>
      </p:sp>
      <p:cxnSp>
        <p:nvCxnSpPr>
          <p:cNvPr id="8" name="Straight Arrow Connector 7">
            <a:extLst>
              <a:ext uri="{FF2B5EF4-FFF2-40B4-BE49-F238E27FC236}">
                <a16:creationId xmlns:a16="http://schemas.microsoft.com/office/drawing/2014/main" id="{EB21D22D-CDFC-42F6-A691-96C8E4738E4A}"/>
              </a:ext>
            </a:extLst>
          </p:cNvPr>
          <p:cNvCxnSpPr>
            <a:cxnSpLocks/>
          </p:cNvCxnSpPr>
          <p:nvPr/>
        </p:nvCxnSpPr>
        <p:spPr>
          <a:xfrm flipH="1" flipV="1">
            <a:off x="6629914" y="3735952"/>
            <a:ext cx="591018" cy="1941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49009B-4D67-4320-AF87-93C5D0EB8C1C}"/>
              </a:ext>
            </a:extLst>
          </p:cNvPr>
          <p:cNvSpPr txBox="1"/>
          <p:nvPr/>
        </p:nvSpPr>
        <p:spPr>
          <a:xfrm>
            <a:off x="6533582" y="6246524"/>
            <a:ext cx="4420363" cy="584775"/>
          </a:xfrm>
          <a:prstGeom prst="rect">
            <a:avLst/>
          </a:prstGeom>
          <a:no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Qualitatively valid, but arbitration terms were weak</a:t>
            </a:r>
            <a:endParaRPr lang="en-US" sz="1600" b="1" dirty="0">
              <a:solidFill>
                <a:srgbClr val="0070C0"/>
              </a:solidFill>
            </a:endParaRPr>
          </a:p>
        </p:txBody>
      </p:sp>
      <p:sp>
        <p:nvSpPr>
          <p:cNvPr id="26" name="TextBox 25">
            <a:extLst>
              <a:ext uri="{FF2B5EF4-FFF2-40B4-BE49-F238E27FC236}">
                <a16:creationId xmlns:a16="http://schemas.microsoft.com/office/drawing/2014/main" id="{490997B4-4B3D-4B1D-8440-3828D461F243}"/>
              </a:ext>
            </a:extLst>
          </p:cNvPr>
          <p:cNvSpPr txBox="1"/>
          <p:nvPr/>
        </p:nvSpPr>
        <p:spPr>
          <a:xfrm>
            <a:off x="7530193" y="1277163"/>
            <a:ext cx="3998458" cy="1200329"/>
          </a:xfrm>
          <a:prstGeom prst="rect">
            <a:avLst/>
          </a:prstGeom>
          <a:solidFill>
            <a:srgbClr val="FFFF00"/>
          </a:solidFill>
          <a:ln w="38100">
            <a:solidFill>
              <a:srgbClr val="C00000"/>
            </a:solidFill>
          </a:ln>
        </p:spPr>
        <p:txBody>
          <a:bodyPr wrap="square" rtlCol="0">
            <a:spAutoFit/>
          </a:bodyPr>
          <a:lstStyle/>
          <a:p>
            <a:r>
              <a:rPr lang="en-US" b="1" u="sng" dirty="0">
                <a:solidFill>
                  <a:srgbClr val="0070C0"/>
                </a:solidFill>
                <a:latin typeface="Times New Roman" panose="02020603050405020304" pitchFamily="18" charset="0"/>
                <a:cs typeface="Times New Roman" panose="02020603050405020304" pitchFamily="18" charset="0"/>
              </a:rPr>
              <a:t>Key Flaw</a:t>
            </a:r>
            <a:r>
              <a:rPr lang="en-US" b="1" dirty="0">
                <a:solidFill>
                  <a:srgbClr val="0070C0"/>
                </a:solidFill>
                <a:latin typeface="Times New Roman" panose="02020603050405020304" pitchFamily="18" charset="0"/>
                <a:cs typeface="Times New Roman" panose="02020603050405020304" pitchFamily="18" charset="0"/>
              </a:rPr>
              <a:t>: This criticism ignores the fact that blackouts occur one day at a time; just mutually destructive labor strikes and wars</a:t>
            </a:r>
            <a:endParaRPr lang="en-US" b="1" dirty="0">
              <a:solidFill>
                <a:srgbClr val="0070C0"/>
              </a:solidFill>
            </a:endParaRPr>
          </a:p>
        </p:txBody>
      </p:sp>
      <p:cxnSp>
        <p:nvCxnSpPr>
          <p:cNvPr id="27" name="Straight Arrow Connector 26">
            <a:extLst>
              <a:ext uri="{FF2B5EF4-FFF2-40B4-BE49-F238E27FC236}">
                <a16:creationId xmlns:a16="http://schemas.microsoft.com/office/drawing/2014/main" id="{30F5990D-ECE8-4D58-B9AD-F63B63AC51F3}"/>
              </a:ext>
            </a:extLst>
          </p:cNvPr>
          <p:cNvCxnSpPr>
            <a:cxnSpLocks/>
          </p:cNvCxnSpPr>
          <p:nvPr/>
        </p:nvCxnSpPr>
        <p:spPr>
          <a:xfrm flipH="1">
            <a:off x="6477002" y="1835500"/>
            <a:ext cx="743930" cy="2530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BF957A5-D010-4C77-9F9F-3AF4F3DB3082}"/>
              </a:ext>
            </a:extLst>
          </p:cNvPr>
          <p:cNvSpPr txBox="1"/>
          <p:nvPr/>
        </p:nvSpPr>
        <p:spPr>
          <a:xfrm>
            <a:off x="7530193" y="2671029"/>
            <a:ext cx="3671207" cy="584775"/>
          </a:xfrm>
          <a:prstGeom prst="rect">
            <a:avLst/>
          </a:prstGeom>
          <a:solidFill>
            <a:srgbClr val="FFFF00"/>
          </a:solid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This assumes irrational corporate  behavior and also ignores </a:t>
            </a:r>
            <a:r>
              <a:rPr lang="en-US" sz="1600" b="1" i="1" dirty="0" err="1">
                <a:solidFill>
                  <a:srgbClr val="0070C0"/>
                </a:solidFill>
                <a:latin typeface="Times New Roman" panose="02020603050405020304" pitchFamily="18" charset="0"/>
                <a:cs typeface="Times New Roman" panose="02020603050405020304" pitchFamily="18" charset="0"/>
              </a:rPr>
              <a:t>Copperweld</a:t>
            </a:r>
            <a:endParaRPr lang="en-US" sz="1600" b="1" i="1" dirty="0">
              <a:solidFill>
                <a:srgbClr val="0070C0"/>
              </a:solidFill>
            </a:endParaRPr>
          </a:p>
        </p:txBody>
      </p:sp>
      <p:cxnSp>
        <p:nvCxnSpPr>
          <p:cNvPr id="31" name="Straight Arrow Connector 30">
            <a:extLst>
              <a:ext uri="{FF2B5EF4-FFF2-40B4-BE49-F238E27FC236}">
                <a16:creationId xmlns:a16="http://schemas.microsoft.com/office/drawing/2014/main" id="{2CC71165-504B-4B4F-9D52-E9FAA2C46348}"/>
              </a:ext>
            </a:extLst>
          </p:cNvPr>
          <p:cNvCxnSpPr>
            <a:cxnSpLocks/>
          </p:cNvCxnSpPr>
          <p:nvPr/>
        </p:nvCxnSpPr>
        <p:spPr>
          <a:xfrm flipH="1" flipV="1">
            <a:off x="6533582" y="2831320"/>
            <a:ext cx="857032" cy="965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FD61394-B705-437D-8AB2-EA331837C57C}"/>
              </a:ext>
            </a:extLst>
          </p:cNvPr>
          <p:cNvCxnSpPr>
            <a:cxnSpLocks/>
          </p:cNvCxnSpPr>
          <p:nvPr/>
        </p:nvCxnSpPr>
        <p:spPr>
          <a:xfrm flipH="1" flipV="1">
            <a:off x="6248402" y="5267845"/>
            <a:ext cx="892627" cy="3012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2B2040B-49E5-4AA0-AEE1-5B44CE70620F}"/>
              </a:ext>
            </a:extLst>
          </p:cNvPr>
          <p:cNvCxnSpPr>
            <a:cxnSpLocks/>
          </p:cNvCxnSpPr>
          <p:nvPr/>
        </p:nvCxnSpPr>
        <p:spPr>
          <a:xfrm flipH="1" flipV="1">
            <a:off x="5480903" y="5938887"/>
            <a:ext cx="767499" cy="428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95A5F9-2E74-4073-ADB0-2F339044CC06}"/>
              </a:ext>
            </a:extLst>
          </p:cNvPr>
          <p:cNvSpPr txBox="1"/>
          <p:nvPr/>
        </p:nvSpPr>
        <p:spPr>
          <a:xfrm>
            <a:off x="7448254" y="5529906"/>
            <a:ext cx="3406219" cy="584775"/>
          </a:xfrm>
          <a:prstGeom prst="rect">
            <a:avLst/>
          </a:prstGeom>
          <a:no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Valid for a period, but merger is permanent</a:t>
            </a:r>
            <a:endParaRPr lang="en-US" sz="1600" b="1" dirty="0">
              <a:solidFill>
                <a:srgbClr val="0070C0"/>
              </a:solidFill>
            </a:endParaRPr>
          </a:p>
        </p:txBody>
      </p:sp>
    </p:spTree>
    <p:extLst>
      <p:ext uri="{BB962C8B-B14F-4D97-AF65-F5344CB8AC3E}">
        <p14:creationId xmlns:p14="http://schemas.microsoft.com/office/powerpoint/2010/main" val="4230735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Anticompetitive Coordination Theory in AT&amp;T/TW</a:t>
            </a:r>
            <a:endParaRPr lang="en-US" sz="3200" dirty="0"/>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After the merger, the two largest distributors (AT&amp;T/TW and Comcast/</a:t>
            </a:r>
            <a:r>
              <a:rPr lang="en-US" sz="2400" dirty="0" err="1">
                <a:latin typeface="Times New Roman" panose="02020603050405020304" pitchFamily="18" charset="0"/>
                <a:cs typeface="Times New Roman" panose="02020603050405020304" pitchFamily="18" charset="0"/>
              </a:rPr>
              <a:t>NBCU</a:t>
            </a:r>
            <a:r>
              <a:rPr lang="en-US" sz="2400" dirty="0">
                <a:latin typeface="Times New Roman" panose="02020603050405020304" pitchFamily="18" charset="0"/>
                <a:cs typeface="Times New Roman" panose="02020603050405020304" pitchFamily="18" charset="0"/>
              </a:rPr>
              <a:t>) both will be vertically integrated. </a:t>
            </a:r>
          </a:p>
          <a:p>
            <a:r>
              <a:rPr lang="en-US" sz="2400" dirty="0">
                <a:latin typeface="Times New Roman" panose="02020603050405020304" pitchFamily="18" charset="0"/>
                <a:cs typeface="Times New Roman" panose="02020603050405020304" pitchFamily="18" charset="0"/>
              </a:rPr>
              <a:t>They will have common incentives to raise program affiliate fees to rival distributors (e.g., Dish, Charter, etc.)</a:t>
            </a:r>
          </a:p>
          <a:p>
            <a:r>
              <a:rPr lang="en-US" sz="2400" dirty="0">
                <a:latin typeface="Times New Roman" panose="02020603050405020304" pitchFamily="18" charset="0"/>
                <a:cs typeface="Times New Roman" panose="02020603050405020304" pitchFamily="18" charset="0"/>
              </a:rPr>
              <a:t>Thus, AT&amp;T/TW merger will facilitate coordination with Comcast/NBCU</a:t>
            </a:r>
          </a:p>
          <a:p>
            <a:r>
              <a:rPr lang="en-US" sz="2400" b="1" i="1" dirty="0">
                <a:solidFill>
                  <a:srgbClr val="C00000"/>
                </a:solidFill>
                <a:latin typeface="Times New Roman" panose="02020603050405020304" pitchFamily="18" charset="0"/>
                <a:cs typeface="Times New Roman" panose="02020603050405020304" pitchFamily="18" charset="0"/>
              </a:rPr>
              <a:t>DOJ did very little with this theory at trial or on appeal</a:t>
            </a:r>
          </a:p>
        </p:txBody>
      </p:sp>
      <p:sp>
        <p:nvSpPr>
          <p:cNvPr id="4" name="Slide Number Placeholder 3"/>
          <p:cNvSpPr>
            <a:spLocks noGrp="1"/>
          </p:cNvSpPr>
          <p:nvPr>
            <p:ph type="sldNum" sz="quarter" idx="12"/>
          </p:nvPr>
        </p:nvSpPr>
        <p:spPr/>
        <p:txBody>
          <a:bodyPr/>
          <a:lstStyle/>
          <a:p>
            <a:fld id="{65BC2894-B4CD-47B7-AA5C-DCF19E324941}" type="slidenum">
              <a:rPr lang="en-US" smtClean="0"/>
              <a:t>22</a:t>
            </a:fld>
            <a:endParaRPr lang="en-US"/>
          </a:p>
        </p:txBody>
      </p:sp>
    </p:spTree>
    <p:extLst>
      <p:ext uri="{BB962C8B-B14F-4D97-AF65-F5344CB8AC3E}">
        <p14:creationId xmlns:p14="http://schemas.microsoft.com/office/powerpoint/2010/main" val="4134102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136525"/>
            <a:ext cx="10515600" cy="1325563"/>
          </a:xfrm>
        </p:spPr>
        <p:txBody>
          <a:bodyPr>
            <a:normAutofit/>
          </a:bodyPr>
          <a:lstStyle/>
          <a:p>
            <a:r>
              <a:rPr lang="en-US" sz="3200" dirty="0">
                <a:latin typeface="Times New Roman" panose="02020603050405020304" pitchFamily="18" charset="0"/>
                <a:cs typeface="Times New Roman" panose="02020603050405020304" pitchFamily="18" charset="0"/>
              </a:rPr>
              <a:t>Elimination of Double Marginalization Claim in AT&amp;T/TW</a:t>
            </a:r>
            <a:endParaRPr lang="en-US" sz="3200" dirty="0"/>
          </a:p>
        </p:txBody>
      </p:sp>
      <p:sp>
        <p:nvSpPr>
          <p:cNvPr id="3" name="Content Placeholder 2"/>
          <p:cNvSpPr>
            <a:spLocks noGrp="1"/>
          </p:cNvSpPr>
          <p:nvPr>
            <p:ph idx="1"/>
          </p:nvPr>
        </p:nvSpPr>
        <p:spPr>
          <a:xfrm>
            <a:off x="674913" y="1291477"/>
            <a:ext cx="8066315" cy="5429998"/>
          </a:xfrm>
        </p:spPr>
        <p:txBody>
          <a:bodyPr>
            <a:normAutofit fontScale="70000" lnSpcReduction="20000"/>
          </a:bodyPr>
          <a:lstStyle/>
          <a:p>
            <a:pPr>
              <a:lnSpc>
                <a:spcPct val="120000"/>
              </a:lnSpc>
            </a:pPr>
            <a:r>
              <a:rPr lang="en-US" dirty="0">
                <a:latin typeface="Times New Roman" panose="02020603050405020304" pitchFamily="18" charset="0"/>
                <a:cs typeface="Times New Roman" panose="02020603050405020304" pitchFamily="18" charset="0"/>
              </a:rPr>
              <a:t>Economic analysis</a:t>
            </a:r>
          </a:p>
          <a:p>
            <a:pPr lvl="1">
              <a:lnSpc>
                <a:spcPct val="120000"/>
              </a:lnSpc>
            </a:pPr>
            <a:r>
              <a:rPr lang="en-US" dirty="0">
                <a:latin typeface="Times New Roman" panose="02020603050405020304" pitchFamily="18" charset="0"/>
                <a:cs typeface="Times New Roman" panose="02020603050405020304" pitchFamily="18" charset="0"/>
              </a:rPr>
              <a:t>TW will provide programming to DirecTV at zero marginal cost since now same corporation  (e.g., $0 instead of $5 per sub)</a:t>
            </a:r>
          </a:p>
          <a:p>
            <a:pPr lvl="1">
              <a:lnSpc>
                <a:spcPct val="120000"/>
              </a:lnSpc>
            </a:pPr>
            <a:r>
              <a:rPr lang="en-US" dirty="0">
                <a:solidFill>
                  <a:srgbClr val="C00000"/>
                </a:solidFill>
                <a:latin typeface="Times New Roman" panose="02020603050405020304" pitchFamily="18" charset="0"/>
                <a:cs typeface="Times New Roman" panose="02020603050405020304" pitchFamily="18" charset="0"/>
              </a:rPr>
              <a:t>DirecTV will have incentive to pass-thru part of the cost reduction to consumers</a:t>
            </a:r>
          </a:p>
          <a:p>
            <a:pPr lvl="1">
              <a:lnSpc>
                <a:spcPct val="120000"/>
              </a:lnSpc>
            </a:pPr>
            <a:r>
              <a:rPr lang="en-US" dirty="0">
                <a:latin typeface="Times New Roman" panose="02020603050405020304" pitchFamily="18" charset="0"/>
                <a:cs typeface="Times New Roman" panose="02020603050405020304" pitchFamily="18" charset="0"/>
              </a:rPr>
              <a:t>Lower DTV subscription fee will lead rival  distributors to lower their fees</a:t>
            </a:r>
          </a:p>
          <a:p>
            <a:pPr>
              <a:lnSpc>
                <a:spcPct val="120000"/>
              </a:lnSpc>
            </a:pPr>
            <a:r>
              <a:rPr lang="en-US" dirty="0">
                <a:solidFill>
                  <a:srgbClr val="C00000"/>
                </a:solidFill>
                <a:latin typeface="Times New Roman" panose="02020603050405020304" pitchFamily="18" charset="0"/>
                <a:cs typeface="Times New Roman" panose="02020603050405020304" pitchFamily="18" charset="0"/>
              </a:rPr>
              <a:t>DOJ conceded at trial </a:t>
            </a:r>
            <a:r>
              <a:rPr lang="en-US" dirty="0">
                <a:latin typeface="Times New Roman" panose="02020603050405020304" pitchFamily="18" charset="0"/>
                <a:cs typeface="Times New Roman" panose="02020603050405020304" pitchFamily="18" charset="0"/>
              </a:rPr>
              <a:t>that there would be EDM annual cost saving estimate of </a:t>
            </a:r>
            <a:r>
              <a:rPr lang="en-US" b="1" dirty="0">
                <a:latin typeface="Times New Roman" panose="02020603050405020304" pitchFamily="18" charset="0"/>
                <a:cs typeface="Times New Roman" panose="02020603050405020304" pitchFamily="18" charset="0"/>
              </a:rPr>
              <a:t>$352 </a:t>
            </a:r>
            <a:r>
              <a:rPr lang="en-US" dirty="0">
                <a:latin typeface="Times New Roman" panose="02020603050405020304" pitchFamily="18" charset="0"/>
                <a:cs typeface="Times New Roman" panose="02020603050405020304" pitchFamily="18" charset="0"/>
              </a:rPr>
              <a:t>million, which would cause downward pricing pressure from pass-thru equal to a fraction of these cost savings </a:t>
            </a:r>
          </a:p>
          <a:p>
            <a:pPr lvl="1">
              <a:lnSpc>
                <a:spcPct val="120000"/>
              </a:lnSpc>
            </a:pPr>
            <a:r>
              <a:rPr lang="en-US" dirty="0">
                <a:solidFill>
                  <a:srgbClr val="0070C0"/>
                </a:solidFill>
                <a:latin typeface="Times New Roman" panose="02020603050405020304" pitchFamily="18" charset="0"/>
                <a:cs typeface="Times New Roman" panose="02020603050405020304" pitchFamily="18" charset="0"/>
              </a:rPr>
              <a:t>DOJ expert estimated that this would reduce annual total consumer harm from $587 million down to $286 million</a:t>
            </a:r>
          </a:p>
          <a:p>
            <a:pPr>
              <a:lnSpc>
                <a:spcPct val="120000"/>
              </a:lnSpc>
            </a:pPr>
            <a:r>
              <a:rPr lang="en-US" b="1" i="1" dirty="0">
                <a:solidFill>
                  <a:srgbClr val="C00000"/>
                </a:solidFill>
                <a:latin typeface="Times New Roman" panose="02020603050405020304" pitchFamily="18" charset="0"/>
                <a:cs typeface="Times New Roman" panose="02020603050405020304" pitchFamily="18" charset="0"/>
              </a:rPr>
              <a:t>My view: DOJ EDM concession was a major litigation error </a:t>
            </a:r>
          </a:p>
          <a:p>
            <a:pPr lvl="1">
              <a:lnSpc>
                <a:spcPct val="120000"/>
              </a:lnSpc>
            </a:pPr>
            <a:r>
              <a:rPr lang="en-US" dirty="0">
                <a:latin typeface="Times New Roman" panose="02020603050405020304" pitchFamily="18" charset="0"/>
                <a:cs typeface="Times New Roman" panose="02020603050405020304" pitchFamily="18" charset="0"/>
              </a:rPr>
              <a:t>Merging firm normally has burden to “prove” merger-specificity </a:t>
            </a:r>
          </a:p>
          <a:p>
            <a:pPr lvl="1">
              <a:lnSpc>
                <a:spcPct val="120000"/>
              </a:lnSpc>
            </a:pPr>
            <a:r>
              <a:rPr lang="en-US" dirty="0">
                <a:latin typeface="Times New Roman" panose="02020603050405020304" pitchFamily="18" charset="0"/>
                <a:cs typeface="Times New Roman" panose="02020603050405020304" pitchFamily="18" charset="0"/>
              </a:rPr>
              <a:t>Insufficient for AT&amp;T </a:t>
            </a:r>
            <a:r>
              <a:rPr lang="en-US" b="1" i="1" dirty="0">
                <a:solidFill>
                  <a:srgbClr val="C00000"/>
                </a:solidFill>
                <a:latin typeface="Times New Roman" panose="02020603050405020304" pitchFamily="18" charset="0"/>
                <a:cs typeface="Times New Roman" panose="02020603050405020304" pitchFamily="18" charset="0"/>
              </a:rPr>
              <a:t>merely to say </a:t>
            </a:r>
            <a:r>
              <a:rPr lang="en-US" dirty="0">
                <a:latin typeface="Times New Roman" panose="02020603050405020304" pitchFamily="18" charset="0"/>
                <a:cs typeface="Times New Roman" panose="02020603050405020304" pitchFamily="18" charset="0"/>
              </a:rPr>
              <a:t>that that “bargaining frictions”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would prevent elimination of </a:t>
            </a:r>
            <a:r>
              <a:rPr lang="en-US" dirty="0" err="1">
                <a:latin typeface="Times New Roman" panose="02020603050405020304" pitchFamily="18" charset="0"/>
                <a:cs typeface="Times New Roman" panose="02020603050405020304" pitchFamily="18" charset="0"/>
              </a:rPr>
              <a:t>EDM</a:t>
            </a:r>
            <a:endParaRPr lang="en-US" dirty="0">
              <a:latin typeface="Times New Roman" panose="02020603050405020304" pitchFamily="18" charset="0"/>
              <a:cs typeface="Times New Roman" panose="02020603050405020304" pitchFamily="18" charset="0"/>
            </a:endParaRPr>
          </a:p>
          <a:p>
            <a:pPr lvl="1">
              <a:lnSpc>
                <a:spcPct val="120000"/>
              </a:lnSpc>
            </a:pPr>
            <a:r>
              <a:rPr lang="en-US" dirty="0">
                <a:latin typeface="Times New Roman" panose="02020603050405020304" pitchFamily="18" charset="0"/>
                <a:cs typeface="Times New Roman" panose="02020603050405020304" pitchFamily="18" charset="0"/>
              </a:rPr>
              <a:t>Absent the merger, AT&amp;T and TW might have achieved </a:t>
            </a:r>
            <a:r>
              <a:rPr lang="en-US" dirty="0" err="1">
                <a:latin typeface="Times New Roman" panose="02020603050405020304" pitchFamily="18" charset="0"/>
                <a:cs typeface="Times New Roman" panose="02020603050405020304" pitchFamily="18" charset="0"/>
              </a:rPr>
              <a:t>EDM</a:t>
            </a:r>
            <a:r>
              <a:rPr lang="en-US" dirty="0">
                <a:latin typeface="Times New Roman" panose="02020603050405020304" pitchFamily="18" charset="0"/>
                <a:cs typeface="Times New Roman" panose="02020603050405020304" pitchFamily="18" charset="0"/>
              </a:rPr>
              <a:t> lump sum with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take-or-pay contracts or volume discounts, in which case </a:t>
            </a:r>
            <a:r>
              <a:rPr lang="en-US" dirty="0" err="1">
                <a:latin typeface="Times New Roman" panose="02020603050405020304" pitchFamily="18" charset="0"/>
                <a:cs typeface="Times New Roman" panose="02020603050405020304" pitchFamily="18" charset="0"/>
              </a:rPr>
              <a:t>EDM</a:t>
            </a:r>
            <a:r>
              <a:rPr lang="en-US" dirty="0">
                <a:latin typeface="Times New Roman" panose="02020603050405020304" pitchFamily="18" charset="0"/>
                <a:cs typeface="Times New Roman" panose="02020603050405020304" pitchFamily="18" charset="0"/>
              </a:rPr>
              <a:t> would not be merger-specific</a:t>
            </a:r>
          </a:p>
        </p:txBody>
      </p:sp>
      <p:sp>
        <p:nvSpPr>
          <p:cNvPr id="4" name="Slide Number Placeholder 3"/>
          <p:cNvSpPr>
            <a:spLocks noGrp="1"/>
          </p:cNvSpPr>
          <p:nvPr>
            <p:ph type="sldNum" sz="quarter" idx="12"/>
          </p:nvPr>
        </p:nvSpPr>
        <p:spPr/>
        <p:txBody>
          <a:bodyPr/>
          <a:lstStyle/>
          <a:p>
            <a:fld id="{65BC2894-B4CD-47B7-AA5C-DCF19E324941}" type="slidenum">
              <a:rPr lang="en-US" smtClean="0"/>
              <a:t>23</a:t>
            </a:fld>
            <a:endParaRPr lang="en-US"/>
          </a:p>
        </p:txBody>
      </p:sp>
      <p:sp>
        <p:nvSpPr>
          <p:cNvPr id="5" name="TextBox 4">
            <a:extLst>
              <a:ext uri="{FF2B5EF4-FFF2-40B4-BE49-F238E27FC236}">
                <a16:creationId xmlns:a16="http://schemas.microsoft.com/office/drawing/2014/main" id="{1911863E-9C32-45BA-AAE3-A0EDBA951930}"/>
              </a:ext>
            </a:extLst>
          </p:cNvPr>
          <p:cNvSpPr txBox="1"/>
          <p:nvPr/>
        </p:nvSpPr>
        <p:spPr>
          <a:xfrm>
            <a:off x="8610600" y="4793384"/>
            <a:ext cx="2917372" cy="1323439"/>
          </a:xfrm>
          <a:prstGeom prst="rect">
            <a:avLst/>
          </a:prstGeom>
          <a:solidFill>
            <a:srgbClr val="FFFF00"/>
          </a:solid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“Bargaining frictions” is a conclusion, not an explanation.  And it is inconsistent with claim that blackouts would never occur.</a:t>
            </a:r>
            <a:endParaRPr lang="en-US" sz="1600" b="1" i="1" dirty="0">
              <a:solidFill>
                <a:srgbClr val="0070C0"/>
              </a:solidFill>
            </a:endParaRPr>
          </a:p>
        </p:txBody>
      </p:sp>
      <p:cxnSp>
        <p:nvCxnSpPr>
          <p:cNvPr id="6" name="Straight Arrow Connector 5">
            <a:extLst>
              <a:ext uri="{FF2B5EF4-FFF2-40B4-BE49-F238E27FC236}">
                <a16:creationId xmlns:a16="http://schemas.microsoft.com/office/drawing/2014/main" id="{F1FD2F07-7099-4512-B955-8B73D743044E}"/>
              </a:ext>
            </a:extLst>
          </p:cNvPr>
          <p:cNvCxnSpPr>
            <a:cxnSpLocks/>
          </p:cNvCxnSpPr>
          <p:nvPr/>
        </p:nvCxnSpPr>
        <p:spPr>
          <a:xfrm flipH="1">
            <a:off x="7581142" y="5285929"/>
            <a:ext cx="817640" cy="169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97D8A24-DD34-4CE5-8BE1-FFBE239FF7D6}"/>
              </a:ext>
            </a:extLst>
          </p:cNvPr>
          <p:cNvSpPr txBox="1"/>
          <p:nvPr/>
        </p:nvSpPr>
        <p:spPr>
          <a:xfrm>
            <a:off x="8610600" y="3632727"/>
            <a:ext cx="2917372" cy="584775"/>
          </a:xfrm>
          <a:prstGeom prst="rect">
            <a:avLst/>
          </a:prstGeom>
          <a:noFill/>
          <a:ln w="38100">
            <a:solidFill>
              <a:srgbClr val="0070C0"/>
            </a:solidFill>
          </a:ln>
        </p:spPr>
        <p:txBody>
          <a:bodyPr wrap="square" rtlCol="0">
            <a:spAutoFit/>
          </a:bodyPr>
          <a:lstStyle/>
          <a:p>
            <a:r>
              <a:rPr lang="en-US" sz="1600" b="1" dirty="0">
                <a:solidFill>
                  <a:srgbClr val="0070C0"/>
                </a:solidFill>
                <a:latin typeface="Times New Roman" panose="02020603050405020304" pitchFamily="18" charset="0"/>
                <a:cs typeface="Times New Roman" panose="02020603050405020304" pitchFamily="18" charset="0"/>
              </a:rPr>
              <a:t>Cost savings would not be fully passed on to consumers</a:t>
            </a:r>
            <a:endParaRPr lang="en-US" sz="1600" b="1" i="1" dirty="0">
              <a:solidFill>
                <a:srgbClr val="0070C0"/>
              </a:solidFill>
            </a:endParaRPr>
          </a:p>
        </p:txBody>
      </p:sp>
      <p:cxnSp>
        <p:nvCxnSpPr>
          <p:cNvPr id="8" name="Straight Arrow Connector 7">
            <a:extLst>
              <a:ext uri="{FF2B5EF4-FFF2-40B4-BE49-F238E27FC236}">
                <a16:creationId xmlns:a16="http://schemas.microsoft.com/office/drawing/2014/main" id="{0972AC24-B04D-462E-8587-BF68ECEB50A5}"/>
              </a:ext>
            </a:extLst>
          </p:cNvPr>
          <p:cNvCxnSpPr>
            <a:cxnSpLocks/>
          </p:cNvCxnSpPr>
          <p:nvPr/>
        </p:nvCxnSpPr>
        <p:spPr>
          <a:xfrm flipH="1" flipV="1">
            <a:off x="7581142" y="3698856"/>
            <a:ext cx="850882" cy="2262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49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029" y="215854"/>
            <a:ext cx="10515600" cy="1325563"/>
          </a:xfrm>
        </p:spPr>
        <p:txBody>
          <a:bodyPr>
            <a:normAutofit/>
          </a:bodyPr>
          <a:lstStyle/>
          <a:p>
            <a:r>
              <a:rPr lang="en-US" sz="3200" dirty="0">
                <a:latin typeface="Times New Roman" panose="02020603050405020304" pitchFamily="18" charset="0"/>
                <a:cs typeface="Times New Roman" panose="02020603050405020304" pitchFamily="18" charset="0"/>
              </a:rPr>
              <a:t>Implications of AT&amp;T/Time Warner for Vertical Merger Law</a:t>
            </a:r>
          </a:p>
        </p:txBody>
      </p:sp>
      <p:sp>
        <p:nvSpPr>
          <p:cNvPr id="3" name="Content Placeholder 2"/>
          <p:cNvSpPr>
            <a:spLocks noGrp="1"/>
          </p:cNvSpPr>
          <p:nvPr>
            <p:ph idx="1"/>
          </p:nvPr>
        </p:nvSpPr>
        <p:spPr>
          <a:xfrm>
            <a:off x="838200" y="1541417"/>
            <a:ext cx="9111343" cy="4902926"/>
          </a:xfrm>
        </p:spPr>
        <p:txBody>
          <a:bodyPr>
            <a:normAutofit/>
          </a:bodyPr>
          <a:lstStyle/>
          <a:p>
            <a:r>
              <a:rPr lang="en-US" sz="2400" dirty="0">
                <a:latin typeface="Times New Roman" panose="02020603050405020304" pitchFamily="18" charset="0"/>
                <a:cs typeface="Times New Roman" panose="02020603050405020304" pitchFamily="18" charset="0"/>
              </a:rPr>
              <a:t>DC Circuit took a middle-road approach </a:t>
            </a:r>
          </a:p>
          <a:p>
            <a:pPr lvl="1"/>
            <a:r>
              <a:rPr lang="en-US" sz="2000" dirty="0">
                <a:latin typeface="Times New Roman" panose="02020603050405020304" pitchFamily="18" charset="0"/>
                <a:cs typeface="Times New Roman" panose="02020603050405020304" pitchFamily="18" charset="0"/>
              </a:rPr>
              <a:t>No </a:t>
            </a:r>
            <a:r>
              <a:rPr lang="en-US" sz="2000" i="1" dirty="0" err="1">
                <a:latin typeface="Times New Roman" panose="02020603050405020304" pitchFamily="18" charset="0"/>
                <a:cs typeface="Times New Roman" panose="02020603050405020304" pitchFamily="18" charset="0"/>
              </a:rPr>
              <a:t>PNB</a:t>
            </a:r>
            <a:r>
              <a:rPr lang="en-US" sz="2000"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anticompetitive presumption since merger does not change concentration </a:t>
            </a:r>
          </a:p>
          <a:p>
            <a:pPr lvl="1"/>
            <a:r>
              <a:rPr lang="en-US" sz="2000" dirty="0">
                <a:latin typeface="Times New Roman" panose="02020603050405020304" pitchFamily="18" charset="0"/>
                <a:cs typeface="Times New Roman" panose="02020603050405020304" pitchFamily="18" charset="0"/>
              </a:rPr>
              <a:t>But, also no procompetitive presumption</a:t>
            </a:r>
          </a:p>
          <a:p>
            <a:pPr lvl="1"/>
            <a:r>
              <a:rPr lang="en-US" sz="2000" dirty="0">
                <a:latin typeface="Times New Roman" panose="02020603050405020304" pitchFamily="18" charset="0"/>
                <a:cs typeface="Times New Roman" panose="02020603050405020304" pitchFamily="18" charset="0"/>
              </a:rPr>
              <a:t>Applied </a:t>
            </a:r>
            <a:r>
              <a:rPr lang="en-US" sz="2000" i="1" dirty="0">
                <a:latin typeface="Times New Roman" panose="02020603050405020304" pitchFamily="18" charset="0"/>
                <a:cs typeface="Times New Roman" panose="02020603050405020304" pitchFamily="18" charset="0"/>
              </a:rPr>
              <a:t>Baker-Hughes </a:t>
            </a:r>
            <a:r>
              <a:rPr lang="en-US" sz="2000" dirty="0">
                <a:latin typeface="Times New Roman" panose="02020603050405020304" pitchFamily="18" charset="0"/>
                <a:cs typeface="Times New Roman" panose="02020603050405020304" pitchFamily="18" charset="0"/>
              </a:rPr>
              <a:t>burden-shifting and “reasonable probability” standard</a:t>
            </a:r>
          </a:p>
          <a:p>
            <a:pPr lvl="1"/>
            <a:r>
              <a:rPr lang="en-US" sz="2000" dirty="0">
                <a:latin typeface="Times New Roman" panose="02020603050405020304" pitchFamily="18" charset="0"/>
                <a:cs typeface="Times New Roman" panose="02020603050405020304" pitchFamily="18" charset="0"/>
              </a:rPr>
              <a:t>No requirement that plaintiff “quantify” harm </a:t>
            </a:r>
            <a:r>
              <a:rPr lang="en-US" sz="2000" i="1" dirty="0">
                <a:solidFill>
                  <a:srgbClr val="0070C0"/>
                </a:solidFill>
                <a:latin typeface="Times New Roman" panose="02020603050405020304" pitchFamily="18" charset="0"/>
                <a:cs typeface="Times New Roman" panose="02020603050405020304" pitchFamily="18" charset="0"/>
              </a:rPr>
              <a:t>(though its exact statement might be subject to debate) </a:t>
            </a:r>
          </a:p>
          <a:p>
            <a:pPr lvl="1"/>
            <a:r>
              <a:rPr lang="en-US" sz="2000" dirty="0">
                <a:latin typeface="Times New Roman" panose="02020603050405020304" pitchFamily="18" charset="0"/>
                <a:cs typeface="Times New Roman" panose="02020603050405020304" pitchFamily="18" charset="0"/>
              </a:rPr>
              <a:t>No reduced burden on parties to prove merger-specific efficiencies</a:t>
            </a:r>
          </a:p>
          <a:p>
            <a:r>
              <a:rPr lang="en-US" sz="2400" dirty="0">
                <a:latin typeface="Times New Roman" panose="02020603050405020304" pitchFamily="18" charset="0"/>
                <a:cs typeface="Times New Roman" panose="02020603050405020304" pitchFamily="18" charset="0"/>
              </a:rPr>
              <a:t>DC Circuit did not reject Nash bargaining theory … </a:t>
            </a:r>
          </a:p>
          <a:p>
            <a:pPr lvl="1"/>
            <a:r>
              <a:rPr lang="en-US" sz="2000" dirty="0">
                <a:latin typeface="Times New Roman" panose="02020603050405020304" pitchFamily="18" charset="0"/>
                <a:cs typeface="Times New Roman" panose="02020603050405020304" pitchFamily="18" charset="0"/>
              </a:rPr>
              <a:t>Accepted validity of Nash bargaining theory</a:t>
            </a:r>
          </a:p>
          <a:p>
            <a:pPr lvl="1"/>
            <a:r>
              <a:rPr lang="en-US" sz="2000" dirty="0">
                <a:latin typeface="Times New Roman" panose="02020603050405020304" pitchFamily="18" charset="0"/>
                <a:cs typeface="Times New Roman" panose="02020603050405020304" pitchFamily="18" charset="0"/>
              </a:rPr>
              <a:t>But did not accept that the theoretical change in bargaining leverage is </a:t>
            </a:r>
            <a:br>
              <a:rPr lang="en-US" sz="2000" dirty="0">
                <a:latin typeface="Times New Roman" panose="02020603050405020304" pitchFamily="18" charset="0"/>
                <a:cs typeface="Times New Roman" panose="02020603050405020304" pitchFamily="18" charset="0"/>
              </a:rPr>
            </a:br>
            <a:r>
              <a:rPr lang="en-US" sz="2000" i="1" dirty="0">
                <a:solidFill>
                  <a:srgbClr val="C00000"/>
                </a:solidFill>
                <a:latin typeface="Times New Roman" panose="02020603050405020304" pitchFamily="18" charset="0"/>
                <a:cs typeface="Times New Roman" panose="02020603050405020304" pitchFamily="18" charset="0"/>
              </a:rPr>
              <a:t>sufficient </a:t>
            </a:r>
            <a:r>
              <a:rPr lang="en-US" sz="2000" dirty="0">
                <a:latin typeface="Times New Roman" panose="02020603050405020304" pitchFamily="18" charset="0"/>
                <a:cs typeface="Times New Roman" panose="02020603050405020304" pitchFamily="18" charset="0"/>
              </a:rPr>
              <a:t>to establish competitive harm and shift the burden to the defendant</a:t>
            </a:r>
          </a:p>
          <a:p>
            <a:pPr marL="457200" lvl="1" indent="0">
              <a:buNone/>
            </a:pPr>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5BC2894-B4CD-47B7-AA5C-DCF19E324941}" type="slidenum">
              <a:rPr lang="en-US" smtClean="0"/>
              <a:t>24</a:t>
            </a:fld>
            <a:endParaRPr lang="en-US"/>
          </a:p>
        </p:txBody>
      </p:sp>
    </p:spTree>
    <p:extLst>
      <p:ext uri="{BB962C8B-B14F-4D97-AF65-F5344CB8AC3E}">
        <p14:creationId xmlns:p14="http://schemas.microsoft.com/office/powerpoint/2010/main" val="2379424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C3943-003A-4EBB-931A-F620E39CA504}"/>
              </a:ext>
            </a:extLst>
          </p:cNvPr>
          <p:cNvSpPr>
            <a:spLocks noGrp="1"/>
          </p:cNvSpPr>
          <p:nvPr>
            <p:ph type="title"/>
          </p:nvPr>
        </p:nvSpPr>
        <p:spPr/>
        <p:txBody>
          <a:bodyPr>
            <a:normAutofit/>
          </a:bodyPr>
          <a:lstStyle/>
          <a:p>
            <a:pPr algn="ctr"/>
            <a:r>
              <a:rPr lang="en-US" sz="3200" dirty="0"/>
              <a:t>2020 Vertical Merger Guidelines</a:t>
            </a:r>
            <a:endParaRPr lang="en-US" sz="3200" dirty="0">
              <a:solidFill>
                <a:srgbClr val="C00000"/>
              </a:solidFill>
            </a:endParaRPr>
          </a:p>
        </p:txBody>
      </p:sp>
      <p:sp>
        <p:nvSpPr>
          <p:cNvPr id="3" name="Text Placeholder 2">
            <a:extLst>
              <a:ext uri="{FF2B5EF4-FFF2-40B4-BE49-F238E27FC236}">
                <a16:creationId xmlns:a16="http://schemas.microsoft.com/office/drawing/2014/main" id="{87DB47B6-9323-47C3-8B32-040B45CB52F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851A984-1827-4813-9AE5-DC62140020F7}"/>
              </a:ext>
            </a:extLst>
          </p:cNvPr>
          <p:cNvSpPr>
            <a:spLocks noGrp="1"/>
          </p:cNvSpPr>
          <p:nvPr>
            <p:ph type="sldNum" sz="quarter" idx="12"/>
          </p:nvPr>
        </p:nvSpPr>
        <p:spPr/>
        <p:txBody>
          <a:bodyPr/>
          <a:lstStyle/>
          <a:p>
            <a:fld id="{65BC2894-B4CD-47B7-AA5C-DCF19E324941}" type="slidenum">
              <a:rPr lang="en-US" smtClean="0"/>
              <a:t>25</a:t>
            </a:fld>
            <a:endParaRPr lang="en-US"/>
          </a:p>
        </p:txBody>
      </p:sp>
    </p:spTree>
    <p:extLst>
      <p:ext uri="{BB962C8B-B14F-4D97-AF65-F5344CB8AC3E}">
        <p14:creationId xmlns:p14="http://schemas.microsoft.com/office/powerpoint/2010/main" val="829462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BFED5-DD00-4579-95CC-32F0C710A392}"/>
              </a:ext>
            </a:extLst>
          </p:cNvPr>
          <p:cNvSpPr>
            <a:spLocks noGrp="1"/>
          </p:cNvSpPr>
          <p:nvPr>
            <p:ph type="title"/>
          </p:nvPr>
        </p:nvSpPr>
        <p:spPr>
          <a:xfrm>
            <a:off x="496282" y="-145783"/>
            <a:ext cx="10515600" cy="1325563"/>
          </a:xfrm>
        </p:spPr>
        <p:txBody>
          <a:bodyPr/>
          <a:lstStyle/>
          <a:p>
            <a:pPr algn="l"/>
            <a:r>
              <a:rPr lang="en-US" dirty="0"/>
              <a:t>Vertical Merger Guidelines</a:t>
            </a:r>
          </a:p>
        </p:txBody>
      </p:sp>
      <p:sp>
        <p:nvSpPr>
          <p:cNvPr id="4" name="Slide Number Placeholder 3">
            <a:extLst>
              <a:ext uri="{FF2B5EF4-FFF2-40B4-BE49-F238E27FC236}">
                <a16:creationId xmlns:a16="http://schemas.microsoft.com/office/drawing/2014/main" id="{0CFBB4D8-A546-49CF-B4A0-EE66896F8E4D}"/>
              </a:ext>
            </a:extLst>
          </p:cNvPr>
          <p:cNvSpPr>
            <a:spLocks noGrp="1"/>
          </p:cNvSpPr>
          <p:nvPr>
            <p:ph type="sldNum" sz="quarter" idx="12"/>
          </p:nvPr>
        </p:nvSpPr>
        <p:spPr/>
        <p:txBody>
          <a:bodyPr/>
          <a:lstStyle/>
          <a:p>
            <a:fld id="{65BC2894-B4CD-47B7-AA5C-DCF19E324941}" type="slidenum">
              <a:rPr lang="en-US" smtClean="0"/>
              <a:t>26</a:t>
            </a:fld>
            <a:endParaRPr lang="en-US"/>
          </a:p>
        </p:txBody>
      </p:sp>
      <p:sp>
        <p:nvSpPr>
          <p:cNvPr id="6" name="Content Placeholder 5">
            <a:extLst>
              <a:ext uri="{FF2B5EF4-FFF2-40B4-BE49-F238E27FC236}">
                <a16:creationId xmlns:a16="http://schemas.microsoft.com/office/drawing/2014/main" id="{CF2E1DAE-19E8-4316-A486-B524A2E7704A}"/>
              </a:ext>
            </a:extLst>
          </p:cNvPr>
          <p:cNvSpPr txBox="1">
            <a:spLocks noGrp="1"/>
          </p:cNvSpPr>
          <p:nvPr>
            <p:ph idx="1"/>
          </p:nvPr>
        </p:nvSpPr>
        <p:spPr>
          <a:xfrm>
            <a:off x="470882" y="914400"/>
            <a:ext cx="6534150" cy="5613845"/>
          </a:xfrm>
          <a:prstGeom prst="rect">
            <a:avLst/>
          </a:prstGeom>
          <a:noFill/>
        </p:spPr>
        <p:txBody>
          <a:bodyPr wrap="square">
            <a:spAutoFit/>
          </a:bodyPr>
          <a:lstStyle/>
          <a:p>
            <a:pPr>
              <a:spcBef>
                <a:spcPts val="600"/>
              </a:spcBef>
            </a:pPr>
            <a:r>
              <a:rPr lang="en-US" sz="2400" dirty="0">
                <a:latin typeface="Times New Roman" panose="02020603050405020304" pitchFamily="18" charset="0"/>
                <a:cs typeface="Times New Roman" panose="02020603050405020304" pitchFamily="18" charset="0"/>
              </a:rPr>
              <a:t>Main competitive concerns</a:t>
            </a:r>
          </a:p>
          <a:p>
            <a:pPr lvl="1">
              <a:spcBef>
                <a:spcPts val="600"/>
              </a:spcBef>
            </a:pPr>
            <a:r>
              <a:rPr lang="en-US" sz="2000" dirty="0">
                <a:latin typeface="Times New Roman" panose="02020603050405020304" pitchFamily="18" charset="0"/>
                <a:cs typeface="Times New Roman" panose="02020603050405020304" pitchFamily="18" charset="0"/>
              </a:rPr>
              <a:t>Foreclosure</a:t>
            </a:r>
          </a:p>
          <a:p>
            <a:pPr lvl="1">
              <a:spcBef>
                <a:spcPts val="600"/>
              </a:spcBef>
            </a:pPr>
            <a:r>
              <a:rPr lang="en-US" sz="2000" dirty="0">
                <a:latin typeface="Times New Roman" panose="02020603050405020304" pitchFamily="18" charset="0"/>
                <a:cs typeface="Times New Roman" panose="02020603050405020304" pitchFamily="18" charset="0"/>
              </a:rPr>
              <a:t>Information exchange </a:t>
            </a:r>
          </a:p>
          <a:p>
            <a:pPr lvl="1">
              <a:spcBef>
                <a:spcPts val="600"/>
              </a:spcBef>
            </a:pPr>
            <a:r>
              <a:rPr lang="en-US" sz="2000" dirty="0">
                <a:latin typeface="Times New Roman" panose="02020603050405020304" pitchFamily="18" charset="0"/>
                <a:cs typeface="Times New Roman" panose="02020603050405020304" pitchFamily="18" charset="0"/>
              </a:rPr>
              <a:t>Elimination of mavericks</a:t>
            </a:r>
          </a:p>
          <a:p>
            <a:pPr>
              <a:spcBef>
                <a:spcPts val="600"/>
              </a:spcBef>
            </a:pPr>
            <a:r>
              <a:rPr lang="en-US" sz="2400" dirty="0">
                <a:latin typeface="Times New Roman" panose="02020603050405020304" pitchFamily="18" charset="0"/>
                <a:cs typeface="Times New Roman" panose="02020603050405020304" pitchFamily="18" charset="0"/>
              </a:rPr>
              <a:t>Guidelines’ history</a:t>
            </a:r>
          </a:p>
          <a:p>
            <a:pPr lvl="1">
              <a:spcBef>
                <a:spcPts val="600"/>
              </a:spcBef>
            </a:pPr>
            <a:r>
              <a:rPr lang="en-US" sz="2000" dirty="0">
                <a:latin typeface="Times New Roman" panose="02020603050405020304" pitchFamily="18" charset="0"/>
                <a:cs typeface="Times New Roman" panose="02020603050405020304" pitchFamily="18" charset="0"/>
              </a:rPr>
              <a:t>DOJ Vertical Guidelines (1984)</a:t>
            </a:r>
          </a:p>
          <a:p>
            <a:pPr lvl="1">
              <a:spcBef>
                <a:spcPts val="600"/>
              </a:spcBef>
            </a:pPr>
            <a:r>
              <a:rPr lang="en-US" sz="2000" dirty="0">
                <a:latin typeface="Times New Roman" panose="02020603050405020304" pitchFamily="18" charset="0"/>
                <a:cs typeface="Times New Roman" panose="02020603050405020304" pitchFamily="18" charset="0"/>
              </a:rPr>
              <a:t>EU Non-Horizontal Guidelines (2007)</a:t>
            </a:r>
          </a:p>
          <a:p>
            <a:pPr lvl="1">
              <a:spcBef>
                <a:spcPts val="600"/>
              </a:spcBef>
            </a:pPr>
            <a:r>
              <a:rPr lang="en-US" sz="2000" dirty="0">
                <a:latin typeface="Times New Roman" panose="02020603050405020304" pitchFamily="18" charset="0"/>
                <a:cs typeface="Times New Roman" panose="02020603050405020304" pitchFamily="18" charset="0"/>
              </a:rPr>
              <a:t>Revised FTC/DOJ Vertical Merger Guidelines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(June 2020)</a:t>
            </a:r>
          </a:p>
          <a:p>
            <a:pPr lvl="1">
              <a:spcBef>
                <a:spcPts val="600"/>
              </a:spcBef>
            </a:pPr>
            <a:r>
              <a:rPr lang="en-US" sz="2000" dirty="0">
                <a:solidFill>
                  <a:srgbClr val="C00000"/>
                </a:solidFill>
              </a:rPr>
              <a:t>2020 VMGs were very controversial and </a:t>
            </a:r>
            <a:br>
              <a:rPr lang="en-US" sz="2000" dirty="0">
                <a:solidFill>
                  <a:srgbClr val="C00000"/>
                </a:solidFill>
              </a:rPr>
            </a:br>
            <a:r>
              <a:rPr lang="en-US" sz="2000" dirty="0">
                <a:solidFill>
                  <a:srgbClr val="C00000"/>
                </a:solidFill>
              </a:rPr>
              <a:t>recently withdrawn by FTC </a:t>
            </a:r>
            <a:r>
              <a:rPr lang="en-US" sz="2000" i="1" dirty="0">
                <a:solidFill>
                  <a:srgbClr val="C00000"/>
                </a:solidFill>
              </a:rPr>
              <a:t>(but not DOJ)</a:t>
            </a:r>
            <a:endParaRPr lang="en-US" sz="2000" dirty="0">
              <a:latin typeface="Times New Roman" panose="02020603050405020304" pitchFamily="18" charset="0"/>
              <a:cs typeface="Times New Roman" panose="02020603050405020304" pitchFamily="18" charset="0"/>
            </a:endParaRPr>
          </a:p>
          <a:p>
            <a:pPr>
              <a:spcBef>
                <a:spcPts val="600"/>
              </a:spcBef>
            </a:pPr>
            <a:r>
              <a:rPr lang="en-US" sz="2400" dirty="0">
                <a:solidFill>
                  <a:srgbClr val="C00000"/>
                </a:solidFill>
                <a:latin typeface="Times New Roman" panose="02020603050405020304" pitchFamily="18" charset="0"/>
                <a:cs typeface="Times New Roman" panose="02020603050405020304" pitchFamily="18" charset="0"/>
              </a:rPr>
              <a:t>No consensus on key issues</a:t>
            </a:r>
          </a:p>
          <a:p>
            <a:pPr lvl="1">
              <a:spcBef>
                <a:spcPts val="600"/>
              </a:spcBef>
            </a:pPr>
            <a:r>
              <a:rPr lang="en-US" sz="2000" dirty="0">
                <a:latin typeface="Times New Roman" panose="02020603050405020304" pitchFamily="18" charset="0"/>
                <a:cs typeface="Times New Roman" panose="02020603050405020304" pitchFamily="18" charset="0"/>
              </a:rPr>
              <a:t>Overarching presumption (neutral, procompetitive; anticompetitive)</a:t>
            </a:r>
          </a:p>
          <a:p>
            <a:pPr lvl="1">
              <a:spcBef>
                <a:spcPts val="600"/>
              </a:spcBef>
            </a:pPr>
            <a:r>
              <a:rPr lang="en-US" sz="2000" dirty="0">
                <a:latin typeface="Times New Roman" panose="02020603050405020304" pitchFamily="18" charset="0"/>
                <a:cs typeface="Times New Roman" panose="02020603050405020304" pitchFamily="18" charset="0"/>
              </a:rPr>
              <a:t>Allocation of burdens on agency vs parties </a:t>
            </a:r>
          </a:p>
          <a:p>
            <a:pPr lvl="1">
              <a:spcBef>
                <a:spcPts val="600"/>
              </a:spcBef>
            </a:pPr>
            <a:endParaRPr lang="en-US" sz="20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5062109E-C491-4FF7-A539-F4766473B148}"/>
              </a:ext>
            </a:extLst>
          </p:cNvPr>
          <p:cNvCxnSpPr>
            <a:cxnSpLocks/>
          </p:cNvCxnSpPr>
          <p:nvPr/>
        </p:nvCxnSpPr>
        <p:spPr>
          <a:xfrm flipH="1">
            <a:off x="5623869" y="3726879"/>
            <a:ext cx="1553862" cy="38258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8B970E-4C92-4E58-B4F8-445E5835C96D}"/>
              </a:ext>
            </a:extLst>
          </p:cNvPr>
          <p:cNvSpPr txBox="1"/>
          <p:nvPr/>
        </p:nvSpPr>
        <p:spPr>
          <a:xfrm>
            <a:off x="7177731" y="3126714"/>
            <a:ext cx="4607230" cy="1200329"/>
          </a:xfrm>
          <a:prstGeom prst="rect">
            <a:avLst/>
          </a:prstGeom>
          <a:noFill/>
          <a:ln w="38100">
            <a:solidFill>
              <a:srgbClr val="0070C0"/>
            </a:solidFill>
          </a:ln>
        </p:spPr>
        <p:txBody>
          <a:bodyPr wrap="square" rtlCol="0">
            <a:spAutoFit/>
          </a:bodyPr>
          <a:lstStyle/>
          <a:p>
            <a:r>
              <a:rPr lang="en-US" b="1" dirty="0">
                <a:solidFill>
                  <a:srgbClr val="0070C0"/>
                </a:solidFill>
              </a:rPr>
              <a:t>VMGs passed FTC 3-2 (Dems dissented).</a:t>
            </a:r>
          </a:p>
          <a:p>
            <a:endParaRPr lang="en-US" b="1" dirty="0">
              <a:solidFill>
                <a:srgbClr val="0070C0"/>
              </a:solidFill>
            </a:endParaRPr>
          </a:p>
          <a:p>
            <a:r>
              <a:rPr lang="en-US" b="1" dirty="0">
                <a:solidFill>
                  <a:srgbClr val="0070C0"/>
                </a:solidFill>
              </a:rPr>
              <a:t>VMGs withdrawn July 2020 (Reps dissented)</a:t>
            </a:r>
            <a:br>
              <a:rPr lang="en-US" b="1" dirty="0">
                <a:solidFill>
                  <a:srgbClr val="0070C0"/>
                </a:solidFill>
              </a:rPr>
            </a:br>
            <a:endParaRPr lang="en-US" b="1" dirty="0">
              <a:solidFill>
                <a:srgbClr val="0070C0"/>
              </a:solidFill>
            </a:endParaRPr>
          </a:p>
        </p:txBody>
      </p:sp>
      <p:cxnSp>
        <p:nvCxnSpPr>
          <p:cNvPr id="15" name="Straight Arrow Connector 14">
            <a:extLst>
              <a:ext uri="{FF2B5EF4-FFF2-40B4-BE49-F238E27FC236}">
                <a16:creationId xmlns:a16="http://schemas.microsoft.com/office/drawing/2014/main" id="{12C8B971-E995-4F49-9637-8FE29240D7ED}"/>
              </a:ext>
            </a:extLst>
          </p:cNvPr>
          <p:cNvCxnSpPr>
            <a:cxnSpLocks/>
          </p:cNvCxnSpPr>
          <p:nvPr/>
        </p:nvCxnSpPr>
        <p:spPr>
          <a:xfrm flipH="1" flipV="1">
            <a:off x="4550943" y="5544462"/>
            <a:ext cx="1981200" cy="15081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034F99F-4A2E-4D02-B05C-98628F6F889A}"/>
              </a:ext>
            </a:extLst>
          </p:cNvPr>
          <p:cNvSpPr txBox="1"/>
          <p:nvPr/>
        </p:nvSpPr>
        <p:spPr>
          <a:xfrm>
            <a:off x="6704842" y="4881205"/>
            <a:ext cx="5258558" cy="1477328"/>
          </a:xfrm>
          <a:prstGeom prst="rect">
            <a:avLst/>
          </a:prstGeom>
          <a:noFill/>
          <a:ln w="38100">
            <a:solidFill>
              <a:srgbClr val="0070C0"/>
            </a:solidFill>
          </a:ln>
        </p:spPr>
        <p:txBody>
          <a:bodyPr wrap="square" rtlCol="0">
            <a:spAutoFit/>
          </a:bodyPr>
          <a:lstStyle/>
          <a:p>
            <a:r>
              <a:rPr lang="en-US" b="1" dirty="0">
                <a:solidFill>
                  <a:srgbClr val="0070C0"/>
                </a:solidFill>
              </a:rPr>
              <a:t>Prof Salop &amp; teammates view 2020 VMGs are too permissive. Conservatives disagree.  </a:t>
            </a:r>
          </a:p>
          <a:p>
            <a:endParaRPr lang="en-US" b="1" dirty="0">
              <a:solidFill>
                <a:srgbClr val="0070C0"/>
              </a:solidFill>
            </a:endParaRPr>
          </a:p>
          <a:p>
            <a:r>
              <a:rPr lang="en-US" b="1" dirty="0">
                <a:solidFill>
                  <a:srgbClr val="0070C0"/>
                </a:solidFill>
              </a:rPr>
              <a:t>Personal Irony: VMGs passed with 2 positive votes of by Salop ex-students (RA &amp; co-author)</a:t>
            </a:r>
          </a:p>
        </p:txBody>
      </p:sp>
    </p:spTree>
    <p:extLst>
      <p:ext uri="{BB962C8B-B14F-4D97-AF65-F5344CB8AC3E}">
        <p14:creationId xmlns:p14="http://schemas.microsoft.com/office/powerpoint/2010/main" val="166329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31923-299C-437F-83F1-1C714501050F}"/>
              </a:ext>
            </a:extLst>
          </p:cNvPr>
          <p:cNvSpPr>
            <a:spLocks noGrp="1"/>
          </p:cNvSpPr>
          <p:nvPr>
            <p:ph type="title"/>
          </p:nvPr>
        </p:nvSpPr>
        <p:spPr>
          <a:xfrm>
            <a:off x="657225" y="-19050"/>
            <a:ext cx="10515600" cy="1325563"/>
          </a:xfrm>
        </p:spPr>
        <p:txBody>
          <a:bodyPr/>
          <a:lstStyle/>
          <a:p>
            <a:r>
              <a:rPr lang="en-US" dirty="0"/>
              <a:t>Highlights of the 2020 </a:t>
            </a:r>
            <a:r>
              <a:rPr lang="en-US" dirty="0" err="1"/>
              <a:t>VMGs</a:t>
            </a:r>
            <a:endParaRPr lang="en-US" dirty="0"/>
          </a:p>
        </p:txBody>
      </p:sp>
      <p:sp>
        <p:nvSpPr>
          <p:cNvPr id="3" name="Content Placeholder 2">
            <a:extLst>
              <a:ext uri="{FF2B5EF4-FFF2-40B4-BE49-F238E27FC236}">
                <a16:creationId xmlns:a16="http://schemas.microsoft.com/office/drawing/2014/main" id="{11B86317-99C3-4F27-B907-10EEF2CF7F5D}"/>
              </a:ext>
            </a:extLst>
          </p:cNvPr>
          <p:cNvSpPr>
            <a:spLocks noGrp="1"/>
          </p:cNvSpPr>
          <p:nvPr>
            <p:ph idx="1"/>
          </p:nvPr>
        </p:nvSpPr>
        <p:spPr>
          <a:xfrm>
            <a:off x="710429" y="1400174"/>
            <a:ext cx="7957457" cy="5050971"/>
          </a:xfrm>
        </p:spPr>
        <p:txBody>
          <a:bodyPr>
            <a:normAutofit fontScale="92500" lnSpcReduction="20000"/>
          </a:bodyPr>
          <a:lstStyle/>
          <a:p>
            <a:pPr>
              <a:lnSpc>
                <a:spcPct val="110000"/>
              </a:lnSpc>
            </a:pPr>
            <a:r>
              <a:rPr lang="en-US" sz="2400" dirty="0">
                <a:solidFill>
                  <a:srgbClr val="C00000"/>
                </a:solidFill>
              </a:rPr>
              <a:t>Adopt the modern </a:t>
            </a:r>
            <a:r>
              <a:rPr lang="en-US" sz="2400" dirty="0" err="1">
                <a:solidFill>
                  <a:srgbClr val="C00000"/>
                </a:solidFill>
              </a:rPr>
              <a:t>RRC</a:t>
            </a:r>
            <a:r>
              <a:rPr lang="en-US" sz="2400" dirty="0">
                <a:solidFill>
                  <a:srgbClr val="C00000"/>
                </a:solidFill>
              </a:rPr>
              <a:t> Foreclosure framework</a:t>
            </a:r>
          </a:p>
          <a:p>
            <a:pPr>
              <a:lnSpc>
                <a:spcPct val="110000"/>
              </a:lnSpc>
            </a:pPr>
            <a:r>
              <a:rPr lang="en-US" sz="2400" dirty="0">
                <a:solidFill>
                  <a:srgbClr val="C00000"/>
                </a:solidFill>
              </a:rPr>
              <a:t>Focus on foreclosure theories of harm</a:t>
            </a:r>
          </a:p>
          <a:p>
            <a:pPr lvl="1">
              <a:lnSpc>
                <a:spcPct val="110000"/>
              </a:lnSpc>
            </a:pPr>
            <a:r>
              <a:rPr lang="en-US" sz="2000" dirty="0"/>
              <a:t>But, downplay “accommodating” input price effects</a:t>
            </a:r>
            <a:endParaRPr lang="en-US" sz="2000" i="1" dirty="0"/>
          </a:p>
          <a:p>
            <a:pPr lvl="1">
              <a:lnSpc>
                <a:spcPct val="110000"/>
              </a:lnSpc>
            </a:pPr>
            <a:r>
              <a:rPr lang="en-US" sz="2000" dirty="0"/>
              <a:t>Emphasize quantitative evidence </a:t>
            </a:r>
          </a:p>
          <a:p>
            <a:pPr lvl="1">
              <a:lnSpc>
                <a:spcPct val="110000"/>
              </a:lnSpc>
            </a:pPr>
            <a:r>
              <a:rPr lang="en-US" sz="2000" dirty="0"/>
              <a:t>Coordination theories given short shrift</a:t>
            </a:r>
          </a:p>
          <a:p>
            <a:pPr>
              <a:lnSpc>
                <a:spcPct val="110000"/>
              </a:lnSpc>
            </a:pPr>
            <a:r>
              <a:rPr lang="en-US" sz="2400" dirty="0">
                <a:solidFill>
                  <a:srgbClr val="C00000"/>
                </a:solidFill>
              </a:rPr>
              <a:t>No safe harbors, or procompetitive or anticompetitive presumptions</a:t>
            </a:r>
          </a:p>
          <a:p>
            <a:pPr lvl="1">
              <a:lnSpc>
                <a:spcPct val="110000"/>
              </a:lnSpc>
            </a:pPr>
            <a:r>
              <a:rPr lang="en-US" sz="2000" dirty="0"/>
              <a:t>Safe harbor in “draft” </a:t>
            </a:r>
            <a:r>
              <a:rPr lang="en-US" sz="2000" dirty="0" err="1"/>
              <a:t>VMGs</a:t>
            </a:r>
            <a:r>
              <a:rPr lang="en-US" sz="2000" dirty="0"/>
              <a:t> was formally deleted, </a:t>
            </a:r>
            <a:br>
              <a:rPr lang="en-US" sz="2000" dirty="0"/>
            </a:br>
            <a:r>
              <a:rPr lang="en-US" sz="2000" dirty="0"/>
              <a:t>but its spirit remains</a:t>
            </a:r>
          </a:p>
          <a:p>
            <a:pPr lvl="1">
              <a:lnSpc>
                <a:spcPct val="110000"/>
              </a:lnSpc>
            </a:pPr>
            <a:r>
              <a:rPr lang="en-US" sz="2000" dirty="0"/>
              <a:t>Tone of procompetitive presumption throughout </a:t>
            </a:r>
          </a:p>
          <a:p>
            <a:pPr>
              <a:lnSpc>
                <a:spcPct val="110000"/>
              </a:lnSpc>
            </a:pPr>
            <a:r>
              <a:rPr lang="en-US" sz="2400" dirty="0">
                <a:solidFill>
                  <a:srgbClr val="C00000"/>
                </a:solidFill>
              </a:rPr>
              <a:t>Over-credulous of </a:t>
            </a:r>
            <a:r>
              <a:rPr lang="en-US" sz="2400" dirty="0" err="1">
                <a:solidFill>
                  <a:srgbClr val="C00000"/>
                </a:solidFill>
              </a:rPr>
              <a:t>EDM</a:t>
            </a:r>
            <a:r>
              <a:rPr lang="en-US" sz="2400" dirty="0">
                <a:solidFill>
                  <a:srgbClr val="C00000"/>
                </a:solidFill>
              </a:rPr>
              <a:t> efficiencies </a:t>
            </a:r>
          </a:p>
          <a:p>
            <a:pPr lvl="1">
              <a:lnSpc>
                <a:spcPct val="110000"/>
              </a:lnSpc>
            </a:pPr>
            <a:r>
              <a:rPr lang="en-US" sz="2000" dirty="0"/>
              <a:t>Very low burden on parties to verify </a:t>
            </a:r>
            <a:r>
              <a:rPr lang="en-US" sz="2000" dirty="0" err="1"/>
              <a:t>EDM</a:t>
            </a:r>
            <a:endParaRPr lang="en-US" sz="2000" dirty="0"/>
          </a:p>
          <a:p>
            <a:pPr lvl="1">
              <a:lnSpc>
                <a:spcPct val="110000"/>
              </a:lnSpc>
            </a:pPr>
            <a:r>
              <a:rPr lang="en-US" sz="2000" dirty="0"/>
              <a:t>Merger specificity virtually presumed</a:t>
            </a:r>
          </a:p>
          <a:p>
            <a:pPr lvl="1">
              <a:lnSpc>
                <a:spcPct val="110000"/>
              </a:lnSpc>
            </a:pPr>
            <a:r>
              <a:rPr lang="en-US" sz="2000" dirty="0"/>
              <a:t>High burden on agencies to rebut </a:t>
            </a:r>
            <a:r>
              <a:rPr lang="en-US" sz="2000" dirty="0" err="1"/>
              <a:t>EDM</a:t>
            </a:r>
            <a:r>
              <a:rPr lang="en-US" sz="2000" dirty="0"/>
              <a:t> claims</a:t>
            </a:r>
          </a:p>
          <a:p>
            <a:pPr lvl="1">
              <a:lnSpc>
                <a:spcPct val="110000"/>
              </a:lnSpc>
            </a:pPr>
            <a:endParaRPr lang="en-US" sz="2000" dirty="0"/>
          </a:p>
        </p:txBody>
      </p:sp>
      <p:sp>
        <p:nvSpPr>
          <p:cNvPr id="4" name="Slide Number Placeholder 3">
            <a:extLst>
              <a:ext uri="{FF2B5EF4-FFF2-40B4-BE49-F238E27FC236}">
                <a16:creationId xmlns:a16="http://schemas.microsoft.com/office/drawing/2014/main" id="{C5F9B4A7-FFF5-463F-86FF-909CB1B22A6C}"/>
              </a:ext>
            </a:extLst>
          </p:cNvPr>
          <p:cNvSpPr>
            <a:spLocks noGrp="1"/>
          </p:cNvSpPr>
          <p:nvPr>
            <p:ph type="sldNum" sz="quarter" idx="12"/>
          </p:nvPr>
        </p:nvSpPr>
        <p:spPr/>
        <p:txBody>
          <a:bodyPr/>
          <a:lstStyle/>
          <a:p>
            <a:fld id="{65BC2894-B4CD-47B7-AA5C-DCF19E324941}" type="slidenum">
              <a:rPr lang="en-US" smtClean="0"/>
              <a:t>27</a:t>
            </a:fld>
            <a:endParaRPr lang="en-US"/>
          </a:p>
        </p:txBody>
      </p:sp>
      <p:sp>
        <p:nvSpPr>
          <p:cNvPr id="5" name="TextBox 4">
            <a:extLst>
              <a:ext uri="{FF2B5EF4-FFF2-40B4-BE49-F238E27FC236}">
                <a16:creationId xmlns:a16="http://schemas.microsoft.com/office/drawing/2014/main" id="{B0DB01D8-D3AF-4EBD-9251-CE5D2F34D303}"/>
              </a:ext>
            </a:extLst>
          </p:cNvPr>
          <p:cNvSpPr txBox="1"/>
          <p:nvPr/>
        </p:nvSpPr>
        <p:spPr>
          <a:xfrm>
            <a:off x="7204846" y="4358479"/>
            <a:ext cx="4276725" cy="1754326"/>
          </a:xfrm>
          <a:prstGeom prst="rect">
            <a:avLst/>
          </a:prstGeom>
          <a:noFill/>
          <a:ln w="38100">
            <a:solidFill>
              <a:srgbClr val="0070C0"/>
            </a:solidFill>
          </a:ln>
        </p:spPr>
        <p:txBody>
          <a:bodyPr wrap="square" rtlCol="0">
            <a:spAutoFit/>
          </a:bodyPr>
          <a:lstStyle/>
          <a:p>
            <a:r>
              <a:rPr lang="en-US" b="1" dirty="0">
                <a:solidFill>
                  <a:srgbClr val="0070C0"/>
                </a:solidFill>
              </a:rPr>
              <a:t>Parties merely must show benefits to the “merging firms,” </a:t>
            </a:r>
            <a:r>
              <a:rPr lang="en-US" b="1" i="1" dirty="0">
                <a:solidFill>
                  <a:srgbClr val="0070C0"/>
                </a:solidFill>
              </a:rPr>
              <a:t>not consumers </a:t>
            </a:r>
          </a:p>
          <a:p>
            <a:endParaRPr lang="en-US" b="1" dirty="0">
              <a:solidFill>
                <a:srgbClr val="0070C0"/>
              </a:solidFill>
            </a:endParaRPr>
          </a:p>
          <a:p>
            <a:r>
              <a:rPr lang="en-US" b="1" dirty="0">
                <a:solidFill>
                  <a:srgbClr val="0070C0"/>
                </a:solidFill>
              </a:rPr>
              <a:t>Pre-merger price &gt; cost is treated as “often the best evidence,” which essentially presumes merger-specificity</a:t>
            </a:r>
          </a:p>
        </p:txBody>
      </p:sp>
      <p:cxnSp>
        <p:nvCxnSpPr>
          <p:cNvPr id="6" name="Straight Arrow Connector 5">
            <a:extLst>
              <a:ext uri="{FF2B5EF4-FFF2-40B4-BE49-F238E27FC236}">
                <a16:creationId xmlns:a16="http://schemas.microsoft.com/office/drawing/2014/main" id="{AC1F9479-E2C5-450C-BF62-3D5E84B9B0AA}"/>
              </a:ext>
            </a:extLst>
          </p:cNvPr>
          <p:cNvCxnSpPr>
            <a:cxnSpLocks/>
          </p:cNvCxnSpPr>
          <p:nvPr/>
        </p:nvCxnSpPr>
        <p:spPr>
          <a:xfrm flipH="1">
            <a:off x="6210509" y="5290457"/>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3DE68EC-7122-4B8B-9889-23C38155A71B}"/>
              </a:ext>
            </a:extLst>
          </p:cNvPr>
          <p:cNvSpPr txBox="1"/>
          <p:nvPr/>
        </p:nvSpPr>
        <p:spPr>
          <a:xfrm>
            <a:off x="7920037" y="1853191"/>
            <a:ext cx="3062288" cy="646331"/>
          </a:xfrm>
          <a:prstGeom prst="rect">
            <a:avLst/>
          </a:prstGeom>
          <a:noFill/>
          <a:ln w="38100">
            <a:solidFill>
              <a:srgbClr val="0070C0"/>
            </a:solidFill>
          </a:ln>
        </p:spPr>
        <p:txBody>
          <a:bodyPr wrap="square" rtlCol="0">
            <a:spAutoFit/>
          </a:bodyPr>
          <a:lstStyle/>
          <a:p>
            <a:r>
              <a:rPr lang="en-US" b="1" dirty="0">
                <a:solidFill>
                  <a:srgbClr val="0070C0"/>
                </a:solidFill>
              </a:rPr>
              <a:t>FTC also ignored them in </a:t>
            </a:r>
            <a:r>
              <a:rPr lang="en-US" b="1" i="1" dirty="0">
                <a:solidFill>
                  <a:srgbClr val="0070C0"/>
                </a:solidFill>
              </a:rPr>
              <a:t>Staples/Essendant (2019)</a:t>
            </a:r>
          </a:p>
        </p:txBody>
      </p:sp>
      <p:cxnSp>
        <p:nvCxnSpPr>
          <p:cNvPr id="8" name="Straight Arrow Connector 7">
            <a:extLst>
              <a:ext uri="{FF2B5EF4-FFF2-40B4-BE49-F238E27FC236}">
                <a16:creationId xmlns:a16="http://schemas.microsoft.com/office/drawing/2014/main" id="{5F50AFB4-F658-4AB7-9FF6-C9A9D3B85FB0}"/>
              </a:ext>
            </a:extLst>
          </p:cNvPr>
          <p:cNvCxnSpPr>
            <a:cxnSpLocks/>
          </p:cNvCxnSpPr>
          <p:nvPr/>
        </p:nvCxnSpPr>
        <p:spPr>
          <a:xfrm flipH="1">
            <a:off x="6978892" y="2176356"/>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98661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4071771" y="2322447"/>
            <a:ext cx="4513517" cy="3407757"/>
            <a:chOff x="466" y="1775"/>
            <a:chExt cx="2345" cy="1831"/>
          </a:xfrm>
        </p:grpSpPr>
        <p:sp>
          <p:nvSpPr>
            <p:cNvPr id="18438" name="Line 6"/>
            <p:cNvSpPr>
              <a:spLocks noChangeShapeType="1"/>
            </p:cNvSpPr>
            <p:nvPr/>
          </p:nvSpPr>
          <p:spPr bwMode="auto">
            <a:xfrm flipH="1">
              <a:off x="2223" y="2204"/>
              <a:ext cx="3" cy="272"/>
            </a:xfrm>
            <a:prstGeom prst="line">
              <a:avLst/>
            </a:prstGeom>
            <a:noFill/>
            <a:ln w="28575">
              <a:solidFill>
                <a:srgbClr val="0070C0"/>
              </a:solidFill>
              <a:prstDash val="solid"/>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18440" name="AutoShape 8" descr="Blue tissue paper"/>
            <p:cNvSpPr>
              <a:spLocks noChangeArrowheads="1"/>
            </p:cNvSpPr>
            <p:nvPr/>
          </p:nvSpPr>
          <p:spPr bwMode="auto">
            <a:xfrm>
              <a:off x="476" y="1807"/>
              <a:ext cx="814" cy="388"/>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18441" name="AutoShape 9" descr="Blue tissue paper"/>
            <p:cNvSpPr>
              <a:spLocks noChangeArrowheads="1"/>
            </p:cNvSpPr>
            <p:nvPr/>
          </p:nvSpPr>
          <p:spPr bwMode="auto">
            <a:xfrm>
              <a:off x="1702" y="1775"/>
              <a:ext cx="1109" cy="388"/>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18442" name="AutoShape 10" descr="Blue tissue paper"/>
            <p:cNvSpPr>
              <a:spLocks noChangeArrowheads="1"/>
            </p:cNvSpPr>
            <p:nvPr/>
          </p:nvSpPr>
          <p:spPr bwMode="auto">
            <a:xfrm>
              <a:off x="1713" y="3218"/>
              <a:ext cx="1010" cy="388"/>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r>
                <a:rPr lang="en-US" sz="1400" b="1" dirty="0">
                  <a:solidFill>
                    <a:srgbClr val="002060"/>
                  </a:solidFill>
                  <a:latin typeface="Arial" panose="020B0604020202020204" pitchFamily="34" charset="0"/>
                  <a:cs typeface="Arial" panose="020B0604020202020204" pitchFamily="34" charset="0"/>
                </a:rPr>
                <a:t>Customers</a:t>
              </a:r>
              <a:endParaRPr lang="en-US" sz="1350" dirty="0">
                <a:solidFill>
                  <a:srgbClr val="002060"/>
                </a:solidFill>
                <a:latin typeface="Arial" panose="020B0604020202020204" pitchFamily="34" charset="0"/>
                <a:cs typeface="Arial" panose="020B0604020202020204" pitchFamily="34" charset="0"/>
              </a:endParaRPr>
            </a:p>
          </p:txBody>
        </p:sp>
        <p:sp>
          <p:nvSpPr>
            <p:cNvPr id="18444" name="Line 12"/>
            <p:cNvSpPr>
              <a:spLocks noChangeShapeType="1"/>
            </p:cNvSpPr>
            <p:nvPr/>
          </p:nvSpPr>
          <p:spPr bwMode="auto">
            <a:xfrm>
              <a:off x="985" y="2220"/>
              <a:ext cx="984" cy="272"/>
            </a:xfrm>
            <a:prstGeom prst="line">
              <a:avLst/>
            </a:prstGeom>
            <a:noFill/>
            <a:ln w="38100">
              <a:solidFill>
                <a:srgbClr val="FF0000"/>
              </a:solidFill>
              <a:prstDash val="lgDash"/>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18447" name="AutoShape 15" descr="Blue tissue paper"/>
            <p:cNvSpPr>
              <a:spLocks noChangeArrowheads="1"/>
            </p:cNvSpPr>
            <p:nvPr/>
          </p:nvSpPr>
          <p:spPr bwMode="auto">
            <a:xfrm>
              <a:off x="1670" y="2525"/>
              <a:ext cx="1046" cy="406"/>
            </a:xfrm>
            <a:prstGeom prst="flowChartAlternateProcess">
              <a:avLst/>
            </a:prstGeom>
            <a:solidFill>
              <a:srgbClr val="E3FA06">
                <a:alpha val="21176"/>
              </a:srgbClr>
            </a:solid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a:p>
              <a:pPr algn="ctr" defTabSz="685800">
                <a:defRPr/>
              </a:pPr>
              <a:endParaRPr lang="en-US" sz="1350" dirty="0">
                <a:solidFill>
                  <a:prstClr val="black"/>
                </a:solidFill>
                <a:latin typeface="Arial Black" pitchFamily="34" charset="0"/>
              </a:endParaRPr>
            </a:p>
          </p:txBody>
        </p:sp>
        <p:sp>
          <p:nvSpPr>
            <p:cNvPr id="18448" name="AutoShape 16" descr="Blue tissue paper"/>
            <p:cNvSpPr>
              <a:spLocks noChangeArrowheads="1"/>
            </p:cNvSpPr>
            <p:nvPr/>
          </p:nvSpPr>
          <p:spPr bwMode="auto">
            <a:xfrm>
              <a:off x="466" y="2454"/>
              <a:ext cx="792" cy="464"/>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grpSp>
      <p:sp>
        <p:nvSpPr>
          <p:cNvPr id="18457" name="Rectangle 25"/>
          <p:cNvSpPr>
            <a:spLocks noGrp="1" noChangeArrowheads="1"/>
          </p:cNvSpPr>
          <p:nvPr>
            <p:ph type="title"/>
          </p:nvPr>
        </p:nvSpPr>
        <p:spPr>
          <a:xfrm>
            <a:off x="1049285" y="193390"/>
            <a:ext cx="8570699" cy="750783"/>
          </a:xfrm>
        </p:spPr>
        <p:txBody>
          <a:bodyPr anchor="ctr">
            <a:noAutofit/>
          </a:bodyPr>
          <a:lstStyle/>
          <a:p>
            <a:pPr algn="ctr"/>
            <a:r>
              <a:rPr lang="en-US" sz="3200" dirty="0">
                <a:latin typeface="Times New Roman" panose="02020603050405020304" pitchFamily="18" charset="0"/>
                <a:cs typeface="Times New Roman" panose="02020603050405020304" pitchFamily="18" charset="0"/>
              </a:rPr>
              <a:t>Staples/Essendant Vertical Merger (FTC 2019):</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Controversy Over Accommodation Theory </a:t>
            </a:r>
          </a:p>
        </p:txBody>
      </p:sp>
      <p:sp>
        <p:nvSpPr>
          <p:cNvPr id="15" name="Slide Number Placeholder 14"/>
          <p:cNvSpPr>
            <a:spLocks noGrp="1"/>
          </p:cNvSpPr>
          <p:nvPr>
            <p:ph type="sldNum" sz="quarter" idx="12"/>
          </p:nvPr>
        </p:nvSpPr>
        <p:spPr/>
        <p:txBody>
          <a:bodyPr/>
          <a:lstStyle/>
          <a:p>
            <a:pPr defTabSz="685800">
              <a:defRPr/>
            </a:pPr>
            <a:r>
              <a:rPr lang="en-US" dirty="0">
                <a:solidFill>
                  <a:prstClr val="black">
                    <a:tint val="75000"/>
                  </a:prstClr>
                </a:solidFill>
                <a:latin typeface="Arial" panose="020B0604020202020204"/>
              </a:rPr>
              <a:t>  </a:t>
            </a:r>
            <a:fld id="{09F6F0DB-5E55-4BC9-94D4-B6B5542F243B}" type="slidenum">
              <a:rPr lang="en-US">
                <a:solidFill>
                  <a:prstClr val="black">
                    <a:tint val="75000"/>
                  </a:prstClr>
                </a:solidFill>
                <a:latin typeface="Arial" panose="020B0604020202020204"/>
              </a:rPr>
              <a:pPr defTabSz="685800">
                <a:defRPr/>
              </a:pPr>
              <a:t>28</a:t>
            </a:fld>
            <a:endParaRPr lang="en-US" dirty="0">
              <a:solidFill>
                <a:prstClr val="black">
                  <a:tint val="75000"/>
                </a:prstClr>
              </a:solidFill>
              <a:latin typeface="Arial" panose="020B0604020202020204"/>
            </a:endParaRPr>
          </a:p>
        </p:txBody>
      </p:sp>
      <p:sp>
        <p:nvSpPr>
          <p:cNvPr id="18" name="AutoShape 15" descr="Blue tissue paper"/>
          <p:cNvSpPr>
            <a:spLocks noChangeArrowheads="1"/>
          </p:cNvSpPr>
          <p:nvPr/>
        </p:nvSpPr>
        <p:spPr bwMode="auto">
          <a:xfrm>
            <a:off x="8758962" y="3571735"/>
            <a:ext cx="1828801" cy="85725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1" name="Line 6"/>
          <p:cNvSpPr>
            <a:spLocks noChangeShapeType="1"/>
          </p:cNvSpPr>
          <p:nvPr/>
        </p:nvSpPr>
        <p:spPr bwMode="auto">
          <a:xfrm>
            <a:off x="4834038" y="3151819"/>
            <a:ext cx="0" cy="433647"/>
          </a:xfrm>
          <a:prstGeom prst="line">
            <a:avLst/>
          </a:prstGeom>
          <a:noFill/>
          <a:ln w="38100">
            <a:solidFill>
              <a:srgbClr val="0070C0"/>
            </a:solidFill>
            <a:prstDash val="solid"/>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2" name="Line 6"/>
          <p:cNvSpPr>
            <a:spLocks noChangeShapeType="1"/>
          </p:cNvSpPr>
          <p:nvPr/>
        </p:nvSpPr>
        <p:spPr bwMode="auto">
          <a:xfrm>
            <a:off x="5026921" y="4570017"/>
            <a:ext cx="1215190" cy="574350"/>
          </a:xfrm>
          <a:prstGeom prst="line">
            <a:avLst/>
          </a:prstGeom>
          <a:noFill/>
          <a:ln w="38100">
            <a:solidFill>
              <a:srgbClr val="0070C0"/>
            </a:solidFill>
            <a:prstDash val="solid"/>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3" name="Line 6"/>
          <p:cNvSpPr>
            <a:spLocks noChangeShapeType="1"/>
          </p:cNvSpPr>
          <p:nvPr/>
        </p:nvSpPr>
        <p:spPr bwMode="auto">
          <a:xfrm flipH="1">
            <a:off x="8493167" y="4695484"/>
            <a:ext cx="1028700" cy="573259"/>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20" name="Line 6"/>
          <p:cNvSpPr>
            <a:spLocks noChangeShapeType="1"/>
          </p:cNvSpPr>
          <p:nvPr/>
        </p:nvSpPr>
        <p:spPr bwMode="auto">
          <a:xfrm flipH="1">
            <a:off x="3489211" y="2510299"/>
            <a:ext cx="0" cy="413707"/>
          </a:xfrm>
          <a:prstGeom prst="line">
            <a:avLst/>
          </a:prstGeom>
          <a:noFill/>
          <a:ln w="12700">
            <a:solidFill>
              <a:srgbClr val="0070C0"/>
            </a:solidFill>
            <a:prstDash val="sysDot"/>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28" name="Line 6"/>
          <p:cNvSpPr>
            <a:spLocks noChangeShapeType="1"/>
          </p:cNvSpPr>
          <p:nvPr/>
        </p:nvSpPr>
        <p:spPr bwMode="auto">
          <a:xfrm flipH="1">
            <a:off x="5584093" y="4100942"/>
            <a:ext cx="681065" cy="0"/>
          </a:xfrm>
          <a:prstGeom prst="line">
            <a:avLst/>
          </a:prstGeom>
          <a:noFill/>
          <a:ln w="38100">
            <a:solidFill>
              <a:srgbClr val="CC6600"/>
            </a:solidFill>
            <a:prstDash val="sysDash"/>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0" name="AutoShape 15" descr="Blue tissue paper"/>
          <p:cNvSpPr>
            <a:spLocks noChangeArrowheads="1"/>
          </p:cNvSpPr>
          <p:nvPr/>
        </p:nvSpPr>
        <p:spPr bwMode="auto">
          <a:xfrm>
            <a:off x="8673233" y="2295136"/>
            <a:ext cx="1828801" cy="779318"/>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5" name="Line 6"/>
          <p:cNvSpPr>
            <a:spLocks noChangeShapeType="1"/>
          </p:cNvSpPr>
          <p:nvPr/>
        </p:nvSpPr>
        <p:spPr bwMode="auto">
          <a:xfrm flipH="1">
            <a:off x="9682476" y="3128604"/>
            <a:ext cx="5774" cy="483934"/>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5" name="TextBox 4"/>
          <p:cNvSpPr txBox="1"/>
          <p:nvPr/>
        </p:nvSpPr>
        <p:spPr>
          <a:xfrm>
            <a:off x="4373533" y="2515206"/>
            <a:ext cx="865943" cy="253916"/>
          </a:xfrm>
          <a:prstGeom prst="rect">
            <a:avLst/>
          </a:prstGeom>
        </p:spPr>
        <p:txBody>
          <a:bodyPr wrap="none" rtlCol="0">
            <a:spAutoFit/>
          </a:bodyPr>
          <a:lstStyle/>
          <a:p>
            <a:pPr defTabSz="685800">
              <a:defRPr/>
            </a:pPr>
            <a:r>
              <a:rPr lang="en-US" sz="1050" b="1" dirty="0" err="1">
                <a:solidFill>
                  <a:srgbClr val="002060"/>
                </a:solidFill>
                <a:latin typeface="Arial" panose="020B0604020202020204"/>
              </a:rPr>
              <a:t>Essendant</a:t>
            </a:r>
            <a:endParaRPr lang="en-US" sz="1050" b="1" dirty="0">
              <a:solidFill>
                <a:srgbClr val="002060"/>
              </a:solidFill>
              <a:latin typeface="Arial" panose="020B0604020202020204"/>
            </a:endParaRPr>
          </a:p>
        </p:txBody>
      </p:sp>
      <p:sp>
        <p:nvSpPr>
          <p:cNvPr id="6" name="TextBox 5"/>
          <p:cNvSpPr txBox="1"/>
          <p:nvPr/>
        </p:nvSpPr>
        <p:spPr>
          <a:xfrm>
            <a:off x="4332507" y="3772410"/>
            <a:ext cx="737702" cy="253916"/>
          </a:xfrm>
          <a:prstGeom prst="rect">
            <a:avLst/>
          </a:prstGeom>
        </p:spPr>
        <p:txBody>
          <a:bodyPr wrap="none" rtlCol="0">
            <a:spAutoFit/>
          </a:bodyPr>
          <a:lstStyle/>
          <a:p>
            <a:pPr defTabSz="685800">
              <a:defRPr/>
            </a:pPr>
            <a:r>
              <a:rPr lang="en-US" sz="1050" dirty="0">
                <a:solidFill>
                  <a:prstClr val="black"/>
                </a:solidFill>
                <a:latin typeface="Arial" panose="020B0604020202020204"/>
              </a:rPr>
              <a:t>  </a:t>
            </a:r>
            <a:r>
              <a:rPr lang="en-US" sz="1050" b="1" dirty="0">
                <a:solidFill>
                  <a:srgbClr val="002060"/>
                </a:solidFill>
                <a:latin typeface="Arial" panose="020B0604020202020204"/>
              </a:rPr>
              <a:t>Staples</a:t>
            </a:r>
          </a:p>
        </p:txBody>
      </p:sp>
      <p:sp>
        <p:nvSpPr>
          <p:cNvPr id="7" name="TextBox 6"/>
          <p:cNvSpPr txBox="1"/>
          <p:nvPr/>
        </p:nvSpPr>
        <p:spPr>
          <a:xfrm>
            <a:off x="6819180" y="3903624"/>
            <a:ext cx="1106393" cy="415498"/>
          </a:xfrm>
          <a:prstGeom prst="rect">
            <a:avLst/>
          </a:prstGeom>
        </p:spPr>
        <p:txBody>
          <a:bodyPr wrap="square" rtlCol="0">
            <a:spAutoFit/>
          </a:bodyPr>
          <a:lstStyle/>
          <a:p>
            <a:pPr defTabSz="685800">
              <a:defRPr/>
            </a:pPr>
            <a:r>
              <a:rPr lang="en-US" sz="1050" b="1" dirty="0">
                <a:solidFill>
                  <a:srgbClr val="002060"/>
                </a:solidFill>
                <a:latin typeface="Arial" panose="020B0604020202020204"/>
              </a:rPr>
              <a:t>   </a:t>
            </a:r>
            <a:r>
              <a:rPr lang="en-US" sz="1050" b="1" i="1" dirty="0">
                <a:solidFill>
                  <a:srgbClr val="C00000"/>
                </a:solidFill>
                <a:latin typeface="Arial" panose="020B0604020202020204"/>
              </a:rPr>
              <a:t>Foreclosed </a:t>
            </a:r>
          </a:p>
          <a:p>
            <a:pPr defTabSz="685800">
              <a:defRPr/>
            </a:pPr>
            <a:r>
              <a:rPr lang="en-US" sz="1050" b="1" dirty="0">
                <a:solidFill>
                  <a:srgbClr val="002060"/>
                </a:solidFill>
                <a:latin typeface="Arial" panose="020B0604020202020204"/>
              </a:rPr>
              <a:t> Rival Dealers</a:t>
            </a:r>
          </a:p>
        </p:txBody>
      </p:sp>
      <p:sp>
        <p:nvSpPr>
          <p:cNvPr id="8" name="TextBox 7"/>
          <p:cNvSpPr txBox="1"/>
          <p:nvPr/>
        </p:nvSpPr>
        <p:spPr>
          <a:xfrm>
            <a:off x="6794389" y="2424822"/>
            <a:ext cx="1088760" cy="253916"/>
          </a:xfrm>
          <a:prstGeom prst="rect">
            <a:avLst/>
          </a:prstGeom>
        </p:spPr>
        <p:txBody>
          <a:bodyPr wrap="none" rtlCol="0">
            <a:spAutoFit/>
          </a:bodyPr>
          <a:lstStyle/>
          <a:p>
            <a:pPr defTabSz="685800">
              <a:defRPr/>
            </a:pPr>
            <a:r>
              <a:rPr lang="en-US" sz="1050" dirty="0">
                <a:solidFill>
                  <a:prstClr val="black"/>
                </a:solidFill>
                <a:latin typeface="Arial" panose="020B0604020202020204"/>
              </a:rPr>
              <a:t>   </a:t>
            </a:r>
            <a:r>
              <a:rPr lang="en-US" sz="1050" b="1" dirty="0">
                <a:solidFill>
                  <a:srgbClr val="002060"/>
                </a:solidFill>
                <a:latin typeface="Arial" panose="020B0604020202020204"/>
              </a:rPr>
              <a:t>SP Richards</a:t>
            </a:r>
            <a:endParaRPr lang="en-US" sz="1050" b="1" dirty="0">
              <a:solidFill>
                <a:srgbClr val="C00000"/>
              </a:solidFill>
              <a:latin typeface="Arial" panose="020B0604020202020204"/>
            </a:endParaRPr>
          </a:p>
        </p:txBody>
      </p:sp>
      <p:sp>
        <p:nvSpPr>
          <p:cNvPr id="9" name="TextBox 8"/>
          <p:cNvSpPr txBox="1"/>
          <p:nvPr/>
        </p:nvSpPr>
        <p:spPr>
          <a:xfrm>
            <a:off x="9101850" y="2456852"/>
            <a:ext cx="1154150" cy="415498"/>
          </a:xfrm>
          <a:prstGeom prst="rect">
            <a:avLst/>
          </a:prstGeom>
        </p:spPr>
        <p:txBody>
          <a:bodyPr wrap="square" rtlCol="0">
            <a:spAutoFit/>
          </a:bodyPr>
          <a:lstStyle/>
          <a:p>
            <a:pPr defTabSz="685800">
              <a:defRPr/>
            </a:pPr>
            <a:r>
              <a:rPr lang="en-US" sz="1050" b="1" dirty="0">
                <a:solidFill>
                  <a:srgbClr val="002060"/>
                </a:solidFill>
                <a:latin typeface="Arial" panose="020B0604020202020204"/>
              </a:rPr>
              <a:t>Smaller Wholesalers</a:t>
            </a:r>
          </a:p>
        </p:txBody>
      </p:sp>
      <p:sp>
        <p:nvSpPr>
          <p:cNvPr id="36" name="Line 6"/>
          <p:cNvSpPr>
            <a:spLocks noChangeShapeType="1"/>
          </p:cNvSpPr>
          <p:nvPr/>
        </p:nvSpPr>
        <p:spPr bwMode="auto">
          <a:xfrm flipH="1">
            <a:off x="8065994" y="3251388"/>
            <a:ext cx="1527200" cy="375490"/>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7" name="TextBox 36"/>
          <p:cNvSpPr txBox="1"/>
          <p:nvPr/>
        </p:nvSpPr>
        <p:spPr>
          <a:xfrm>
            <a:off x="8758956" y="3708073"/>
            <a:ext cx="1614545" cy="577081"/>
          </a:xfrm>
          <a:prstGeom prst="rect">
            <a:avLst/>
          </a:prstGeom>
        </p:spPr>
        <p:txBody>
          <a:bodyPr wrap="none" rtlCol="0">
            <a:spAutoFit/>
          </a:bodyPr>
          <a:lstStyle/>
          <a:p>
            <a:pPr defTabSz="685800">
              <a:defRPr/>
            </a:pPr>
            <a:r>
              <a:rPr lang="en-US" sz="1050" b="1" dirty="0">
                <a:solidFill>
                  <a:srgbClr val="002060"/>
                </a:solidFill>
                <a:latin typeface="Arial" panose="020B0604020202020204"/>
              </a:rPr>
              <a:t>Vertically Integrated </a:t>
            </a:r>
            <a:br>
              <a:rPr lang="en-US" sz="1050" b="1" dirty="0">
                <a:solidFill>
                  <a:srgbClr val="002060"/>
                </a:solidFill>
                <a:latin typeface="Arial" panose="020B0604020202020204"/>
              </a:rPr>
            </a:br>
            <a:r>
              <a:rPr lang="en-US" sz="1050" b="1" dirty="0">
                <a:solidFill>
                  <a:srgbClr val="002060"/>
                </a:solidFill>
                <a:latin typeface="Arial" panose="020B0604020202020204"/>
              </a:rPr>
              <a:t>               Dealers </a:t>
            </a:r>
          </a:p>
          <a:p>
            <a:pPr defTabSz="685800">
              <a:defRPr/>
            </a:pPr>
            <a:r>
              <a:rPr lang="en-US" sz="1050" dirty="0">
                <a:solidFill>
                  <a:srgbClr val="002060"/>
                </a:solidFill>
                <a:latin typeface="Arial" panose="020B0604020202020204"/>
              </a:rPr>
              <a:t>      </a:t>
            </a:r>
            <a:r>
              <a:rPr lang="en-US" sz="1050" b="1" dirty="0">
                <a:solidFill>
                  <a:srgbClr val="002060"/>
                </a:solidFill>
                <a:latin typeface="Arial" panose="020B0604020202020204"/>
              </a:rPr>
              <a:t>(E.g., Office Depot)</a:t>
            </a:r>
          </a:p>
        </p:txBody>
      </p:sp>
      <p:sp>
        <p:nvSpPr>
          <p:cNvPr id="10" name="TextBox 9"/>
          <p:cNvSpPr txBox="1"/>
          <p:nvPr/>
        </p:nvSpPr>
        <p:spPr>
          <a:xfrm>
            <a:off x="206214" y="4018321"/>
            <a:ext cx="2452218" cy="2677656"/>
          </a:xfrm>
          <a:prstGeom prst="rect">
            <a:avLst/>
          </a:prstGeom>
          <a:noFill/>
          <a:ln w="38100">
            <a:solidFill>
              <a:srgbClr val="C00000"/>
            </a:solidFill>
          </a:ln>
        </p:spPr>
        <p:txBody>
          <a:bodyPr wrap="square" rtlCol="0">
            <a:spAutoFit/>
          </a:bodyPr>
          <a:lstStyle/>
          <a:p>
            <a:r>
              <a:rPr lang="en-US" sz="1400" b="1" u="sng" dirty="0">
                <a:solidFill>
                  <a:schemeClr val="accent1">
                    <a:lumMod val="75000"/>
                  </a:schemeClr>
                </a:solidFill>
              </a:rPr>
              <a:t>Comm Slaughter Dissent</a:t>
            </a:r>
            <a:br>
              <a:rPr lang="en-US" sz="1400" b="1" u="sng" dirty="0">
                <a:solidFill>
                  <a:schemeClr val="accent1">
                    <a:lumMod val="75000"/>
                  </a:schemeClr>
                </a:solidFill>
              </a:rPr>
            </a:br>
            <a:endParaRPr lang="en-US" sz="1400" b="1" dirty="0">
              <a:solidFill>
                <a:schemeClr val="accent1">
                  <a:lumMod val="75000"/>
                </a:schemeClr>
              </a:solidFill>
            </a:endParaRPr>
          </a:p>
          <a:p>
            <a:r>
              <a:rPr lang="en-US" sz="1400" b="1" dirty="0">
                <a:solidFill>
                  <a:srgbClr val="C00000"/>
                </a:solidFill>
              </a:rPr>
              <a:t>1- </a:t>
            </a:r>
            <a:r>
              <a:rPr lang="en-US" sz="1400" b="1" dirty="0" err="1">
                <a:solidFill>
                  <a:srgbClr val="C00000"/>
                </a:solidFill>
              </a:rPr>
              <a:t>SPR</a:t>
            </a:r>
            <a:r>
              <a:rPr lang="en-US" sz="1400" b="1" dirty="0">
                <a:solidFill>
                  <a:srgbClr val="C00000"/>
                </a:solidFill>
              </a:rPr>
              <a:t> gains increased incentive to raise price. </a:t>
            </a:r>
          </a:p>
          <a:p>
            <a:endParaRPr lang="en-US" sz="1400" b="1" dirty="0">
              <a:solidFill>
                <a:schemeClr val="accent1">
                  <a:lumMod val="75000"/>
                </a:schemeClr>
              </a:solidFill>
            </a:endParaRPr>
          </a:p>
          <a:p>
            <a:r>
              <a:rPr lang="en-US" sz="1400" b="1" dirty="0">
                <a:solidFill>
                  <a:schemeClr val="accent1">
                    <a:lumMod val="75000"/>
                  </a:schemeClr>
                </a:solidFill>
              </a:rPr>
              <a:t>2. Even if NO </a:t>
            </a:r>
            <a:r>
              <a:rPr lang="en-US" sz="1400" b="1" dirty="0" err="1">
                <a:solidFill>
                  <a:schemeClr val="accent1">
                    <a:lumMod val="75000"/>
                  </a:schemeClr>
                </a:solidFill>
              </a:rPr>
              <a:t>Ess</a:t>
            </a:r>
            <a:r>
              <a:rPr lang="en-US" sz="1400" b="1" dirty="0">
                <a:solidFill>
                  <a:schemeClr val="accent1">
                    <a:lumMod val="75000"/>
                  </a:schemeClr>
                </a:solidFill>
              </a:rPr>
              <a:t>. price increase, dealers would avoid Essendant, out of fear of info misuse </a:t>
            </a:r>
            <a:r>
              <a:rPr lang="en-US" sz="1400" b="1" i="1" dirty="0">
                <a:solidFill>
                  <a:srgbClr val="C00000"/>
                </a:solidFill>
              </a:rPr>
              <a:t>(“self-foreclosure”)</a:t>
            </a:r>
            <a:br>
              <a:rPr lang="en-US" sz="1400" b="1" dirty="0">
                <a:solidFill>
                  <a:schemeClr val="accent1">
                    <a:lumMod val="75000"/>
                  </a:schemeClr>
                </a:solidFill>
              </a:rPr>
            </a:br>
            <a:endParaRPr lang="en-US" sz="1400" b="1" u="sng" dirty="0">
              <a:solidFill>
                <a:schemeClr val="accent1">
                  <a:lumMod val="75000"/>
                </a:schemeClr>
              </a:solidFill>
            </a:endParaRPr>
          </a:p>
          <a:p>
            <a:r>
              <a:rPr lang="en-US" sz="1400" b="1" u="sng" dirty="0">
                <a:solidFill>
                  <a:schemeClr val="accent1">
                    <a:lumMod val="75000"/>
                  </a:schemeClr>
                </a:solidFill>
              </a:rPr>
              <a:t>Impact</a:t>
            </a:r>
            <a:r>
              <a:rPr lang="en-US" sz="1400" b="1" dirty="0">
                <a:solidFill>
                  <a:schemeClr val="accent1">
                    <a:lumMod val="75000"/>
                  </a:schemeClr>
                </a:solidFill>
              </a:rPr>
              <a:t>: Higher RRC; More diversion to Staples</a:t>
            </a:r>
          </a:p>
        </p:txBody>
      </p:sp>
      <p:sp>
        <p:nvSpPr>
          <p:cNvPr id="11" name="TextBox 10"/>
          <p:cNvSpPr txBox="1"/>
          <p:nvPr/>
        </p:nvSpPr>
        <p:spPr>
          <a:xfrm>
            <a:off x="261013" y="1313331"/>
            <a:ext cx="2214770" cy="2308324"/>
          </a:xfrm>
          <a:prstGeom prst="rect">
            <a:avLst/>
          </a:prstGeom>
          <a:noFill/>
          <a:ln w="38100">
            <a:solidFill>
              <a:srgbClr val="0070C0"/>
            </a:solidFill>
          </a:ln>
        </p:spPr>
        <p:txBody>
          <a:bodyPr wrap="square" rtlCol="0">
            <a:spAutoFit/>
          </a:bodyPr>
          <a:lstStyle/>
          <a:p>
            <a:pPr>
              <a:lnSpc>
                <a:spcPct val="100000"/>
              </a:lnSpc>
            </a:pPr>
            <a:r>
              <a:rPr lang="en-US" sz="1600" b="1" dirty="0">
                <a:solidFill>
                  <a:srgbClr val="C00000"/>
                </a:solidFill>
                <a:latin typeface="Times New Roman" panose="02020603050405020304" pitchFamily="18" charset="0"/>
                <a:cs typeface="Times New Roman" panose="02020603050405020304" pitchFamily="18" charset="0"/>
              </a:rPr>
              <a:t>Frankenstein Monster</a:t>
            </a:r>
          </a:p>
          <a:p>
            <a:pPr>
              <a:lnSpc>
                <a:spcPct val="100000"/>
              </a:lnSpc>
            </a:pPr>
            <a:r>
              <a:rPr lang="en-US" sz="1600" b="1" dirty="0">
                <a:solidFill>
                  <a:srgbClr val="C00000"/>
                </a:solidFill>
                <a:latin typeface="Times New Roman" panose="02020603050405020304" pitchFamily="18" charset="0"/>
                <a:cs typeface="Times New Roman" panose="02020603050405020304" pitchFamily="18" charset="0"/>
              </a:rPr>
              <a:t>Accommodation </a:t>
            </a:r>
            <a:r>
              <a:rPr lang="en-US" sz="1600" b="1" u="sng" dirty="0">
                <a:solidFill>
                  <a:srgbClr val="C00000"/>
                </a:solidFill>
                <a:latin typeface="Times New Roman" panose="02020603050405020304" pitchFamily="18" charset="0"/>
                <a:cs typeface="Times New Roman" panose="02020603050405020304" pitchFamily="18" charset="0"/>
              </a:rPr>
              <a:t>Incentives </a:t>
            </a:r>
            <a:endParaRPr lang="en-US" sz="1600" dirty="0">
              <a:solidFill>
                <a:srgbClr val="C00000"/>
              </a:solidFill>
              <a:latin typeface="Times New Roman" panose="02020603050405020304" pitchFamily="18" charset="0"/>
              <a:cs typeface="Times New Roman" panose="02020603050405020304" pitchFamily="18" charset="0"/>
            </a:endParaRPr>
          </a:p>
          <a:p>
            <a:pPr>
              <a:lnSpc>
                <a:spcPct val="100000"/>
              </a:lnSpc>
            </a:pPr>
            <a:r>
              <a:rPr lang="en-US" sz="1600" dirty="0">
                <a:solidFill>
                  <a:srgbClr val="C00000"/>
                </a:solidFill>
                <a:latin typeface="Times New Roman" panose="02020603050405020304" pitchFamily="18" charset="0"/>
                <a:cs typeface="Times New Roman" panose="02020603050405020304" pitchFamily="18" charset="0"/>
              </a:rPr>
              <a:t>Foreclosure incentivizes upstream competitor(s) to their raise prices, raising the profitability of foreclosure by the merging firm.</a:t>
            </a:r>
            <a:endParaRPr lang="en-US" sz="1600" dirty="0">
              <a:solidFill>
                <a:srgbClr val="C00000"/>
              </a:solidFill>
            </a:endParaRPr>
          </a:p>
        </p:txBody>
      </p:sp>
      <p:sp>
        <p:nvSpPr>
          <p:cNvPr id="47" name="Line 6">
            <a:extLst>
              <a:ext uri="{FF2B5EF4-FFF2-40B4-BE49-F238E27FC236}">
                <a16:creationId xmlns:a16="http://schemas.microsoft.com/office/drawing/2014/main" id="{A1BE1906-1E75-480E-AC74-B7813C6654B0}"/>
              </a:ext>
            </a:extLst>
          </p:cNvPr>
          <p:cNvSpPr>
            <a:spLocks noChangeShapeType="1"/>
          </p:cNvSpPr>
          <p:nvPr/>
        </p:nvSpPr>
        <p:spPr bwMode="auto">
          <a:xfrm flipH="1">
            <a:off x="7435047" y="4511965"/>
            <a:ext cx="5774" cy="483934"/>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Tree>
    <p:extLst>
      <p:ext uri="{BB962C8B-B14F-4D97-AF65-F5344CB8AC3E}">
        <p14:creationId xmlns:p14="http://schemas.microsoft.com/office/powerpoint/2010/main" val="2604169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451C3-CB51-44D4-A58C-2A7231891852}"/>
              </a:ext>
            </a:extLst>
          </p:cNvPr>
          <p:cNvSpPr>
            <a:spLocks noGrp="1"/>
          </p:cNvSpPr>
          <p:nvPr>
            <p:ph type="title"/>
          </p:nvPr>
        </p:nvSpPr>
        <p:spPr>
          <a:xfrm>
            <a:off x="838200" y="346075"/>
            <a:ext cx="10515600" cy="1325563"/>
          </a:xfrm>
        </p:spPr>
        <p:txBody>
          <a:bodyPr/>
          <a:lstStyle/>
          <a:p>
            <a:r>
              <a:rPr lang="en-US" dirty="0" err="1"/>
              <a:t>JeldWen</a:t>
            </a:r>
            <a:r>
              <a:rPr lang="en-US" dirty="0"/>
              <a:t>-CMI (2018): The “Frankenstein Monster” Variant of “Accommodation” Effects</a:t>
            </a:r>
          </a:p>
        </p:txBody>
      </p:sp>
      <p:sp>
        <p:nvSpPr>
          <p:cNvPr id="3" name="Content Placeholder 2">
            <a:extLst>
              <a:ext uri="{FF2B5EF4-FFF2-40B4-BE49-F238E27FC236}">
                <a16:creationId xmlns:a16="http://schemas.microsoft.com/office/drawing/2014/main" id="{ECF3DC03-584E-492A-980F-AEACFF7515CE}"/>
              </a:ext>
            </a:extLst>
          </p:cNvPr>
          <p:cNvSpPr>
            <a:spLocks noGrp="1"/>
          </p:cNvSpPr>
          <p:nvPr>
            <p:ph idx="1"/>
          </p:nvPr>
        </p:nvSpPr>
        <p:spPr>
          <a:xfrm>
            <a:off x="428625" y="1500980"/>
            <a:ext cx="7924800" cy="4930775"/>
          </a:xfrm>
        </p:spPr>
        <p:txBody>
          <a:bodyPr>
            <a:normAutofit/>
          </a:bodyPr>
          <a:lstStyle/>
          <a:p>
            <a:r>
              <a:rPr lang="en-US" sz="2000" dirty="0">
                <a:solidFill>
                  <a:srgbClr val="C00000"/>
                </a:solidFill>
              </a:rPr>
              <a:t>Market Structure</a:t>
            </a:r>
          </a:p>
          <a:p>
            <a:pPr lvl="1"/>
            <a:r>
              <a:rPr lang="en-US" sz="1600" dirty="0" err="1"/>
              <a:t>JeldWen</a:t>
            </a:r>
            <a:r>
              <a:rPr lang="en-US" sz="1600" dirty="0"/>
              <a:t>: One of two vertically integrated producers of interior molded doors (both the plain door plus the molded “</a:t>
            </a:r>
            <a:r>
              <a:rPr lang="en-US" sz="1600" dirty="0" err="1"/>
              <a:t>doorskin</a:t>
            </a:r>
            <a:r>
              <a:rPr lang="en-US" sz="1600" dirty="0"/>
              <a:t>”), along with Masonite</a:t>
            </a:r>
          </a:p>
          <a:p>
            <a:pPr lvl="1"/>
            <a:r>
              <a:rPr lang="en-US" sz="1600" dirty="0"/>
              <a:t>CMI: Independent </a:t>
            </a:r>
            <a:r>
              <a:rPr lang="en-US" sz="1600" dirty="0" err="1"/>
              <a:t>doorskin</a:t>
            </a:r>
            <a:r>
              <a:rPr lang="en-US" sz="1600" dirty="0"/>
              <a:t> producer (created as </a:t>
            </a:r>
            <a:r>
              <a:rPr lang="en-US" sz="1600" dirty="0" err="1"/>
              <a:t>divestee</a:t>
            </a:r>
            <a:r>
              <a:rPr lang="en-US" sz="1600" dirty="0"/>
              <a:t> following a 2001 acquisition by Masonite)</a:t>
            </a:r>
          </a:p>
          <a:p>
            <a:pPr lvl="1"/>
            <a:r>
              <a:rPr lang="en-US" sz="1600" dirty="0" err="1"/>
              <a:t>Steves</a:t>
            </a:r>
            <a:r>
              <a:rPr lang="en-US" sz="1600" dirty="0"/>
              <a:t>: Independent (and maverick) producer of doors only</a:t>
            </a:r>
          </a:p>
          <a:p>
            <a:r>
              <a:rPr lang="en-US" sz="2000" dirty="0">
                <a:solidFill>
                  <a:srgbClr val="C00000"/>
                </a:solidFill>
              </a:rPr>
              <a:t>Merger and Subsequent Conduct</a:t>
            </a:r>
          </a:p>
          <a:p>
            <a:pPr lvl="1"/>
            <a:r>
              <a:rPr lang="en-US" sz="1600" dirty="0"/>
              <a:t>Before merger, </a:t>
            </a:r>
            <a:r>
              <a:rPr lang="en-US" sz="1600" dirty="0" err="1"/>
              <a:t>Jeldwen</a:t>
            </a:r>
            <a:r>
              <a:rPr lang="en-US" sz="1600" dirty="0"/>
              <a:t> signs </a:t>
            </a:r>
            <a:r>
              <a:rPr lang="en-US" sz="1600" dirty="0" err="1"/>
              <a:t>Steves</a:t>
            </a:r>
            <a:r>
              <a:rPr lang="en-US" sz="1600" dirty="0"/>
              <a:t> to a long-term contract </a:t>
            </a:r>
          </a:p>
          <a:p>
            <a:pPr lvl="1"/>
            <a:r>
              <a:rPr lang="en-US" sz="1600" dirty="0" err="1"/>
              <a:t>JeldWen</a:t>
            </a:r>
            <a:r>
              <a:rPr lang="en-US" sz="1600" dirty="0"/>
              <a:t>/CMI merger cleared by DOJ in 2012</a:t>
            </a:r>
          </a:p>
          <a:p>
            <a:pPr lvl="1"/>
            <a:r>
              <a:rPr lang="en-US" sz="1600" b="1" dirty="0"/>
              <a:t>Masonite announces in 2014 that it will no longer sell </a:t>
            </a:r>
            <a:r>
              <a:rPr lang="en-US" sz="1600" b="1" dirty="0" err="1"/>
              <a:t>doorskins</a:t>
            </a:r>
            <a:r>
              <a:rPr lang="en-US" sz="1600" b="1" dirty="0"/>
              <a:t> </a:t>
            </a:r>
            <a:br>
              <a:rPr lang="en-US" sz="1600" b="1" dirty="0"/>
            </a:br>
            <a:r>
              <a:rPr lang="en-US" sz="1600" b="1" dirty="0"/>
              <a:t>to independents like </a:t>
            </a:r>
            <a:r>
              <a:rPr lang="en-US" sz="1600" b="1" dirty="0" err="1"/>
              <a:t>Steves</a:t>
            </a:r>
            <a:endParaRPr lang="en-US" sz="1600" b="1" dirty="0"/>
          </a:p>
          <a:p>
            <a:pPr lvl="1"/>
            <a:r>
              <a:rPr lang="en-US" sz="1600" b="1" dirty="0" err="1"/>
              <a:t>Jeldwen</a:t>
            </a:r>
            <a:r>
              <a:rPr lang="en-US" sz="1600" b="1" dirty="0"/>
              <a:t> raises prices to </a:t>
            </a:r>
            <a:r>
              <a:rPr lang="en-US" sz="1600" b="1" dirty="0" err="1"/>
              <a:t>Steves</a:t>
            </a:r>
            <a:r>
              <a:rPr lang="en-US" sz="1600" b="1" dirty="0"/>
              <a:t> and announces it will terminate contract </a:t>
            </a:r>
          </a:p>
          <a:p>
            <a:r>
              <a:rPr lang="en-US" sz="2000" dirty="0">
                <a:solidFill>
                  <a:srgbClr val="C00000"/>
                </a:solidFill>
              </a:rPr>
              <a:t>Private Litigation </a:t>
            </a:r>
          </a:p>
          <a:p>
            <a:pPr lvl="1"/>
            <a:r>
              <a:rPr lang="en-US" sz="1600" dirty="0" err="1"/>
              <a:t>Steves</a:t>
            </a:r>
            <a:r>
              <a:rPr lang="en-US" sz="1600" dirty="0"/>
              <a:t> files private case in 2016 to enjoin </a:t>
            </a:r>
            <a:r>
              <a:rPr lang="en-US" sz="1600" dirty="0" err="1"/>
              <a:t>JeldWen</a:t>
            </a:r>
            <a:r>
              <a:rPr lang="en-US" sz="1600" dirty="0"/>
              <a:t>/CMC merger.</a:t>
            </a:r>
          </a:p>
          <a:p>
            <a:pPr lvl="1"/>
            <a:r>
              <a:rPr lang="en-US" sz="1600" dirty="0" err="1"/>
              <a:t>Steves</a:t>
            </a:r>
            <a:r>
              <a:rPr lang="en-US" sz="1600" dirty="0"/>
              <a:t> WINS!  </a:t>
            </a:r>
          </a:p>
          <a:p>
            <a:pPr lvl="1"/>
            <a:r>
              <a:rPr lang="en-US" sz="1600" dirty="0"/>
              <a:t>Court requires divestiture of CMI in 2018</a:t>
            </a:r>
            <a:br>
              <a:rPr lang="en-US" sz="1600" dirty="0"/>
            </a:br>
            <a:endParaRPr lang="en-US" sz="1600" dirty="0"/>
          </a:p>
          <a:p>
            <a:endParaRPr lang="en-US" dirty="0"/>
          </a:p>
        </p:txBody>
      </p:sp>
      <p:sp>
        <p:nvSpPr>
          <p:cNvPr id="4" name="Slide Number Placeholder 3">
            <a:extLst>
              <a:ext uri="{FF2B5EF4-FFF2-40B4-BE49-F238E27FC236}">
                <a16:creationId xmlns:a16="http://schemas.microsoft.com/office/drawing/2014/main" id="{B71B5ADC-FA98-4C46-8CD4-BBFEAEC3E605}"/>
              </a:ext>
            </a:extLst>
          </p:cNvPr>
          <p:cNvSpPr>
            <a:spLocks noGrp="1"/>
          </p:cNvSpPr>
          <p:nvPr>
            <p:ph type="sldNum" sz="quarter" idx="12"/>
          </p:nvPr>
        </p:nvSpPr>
        <p:spPr/>
        <p:txBody>
          <a:bodyPr/>
          <a:lstStyle/>
          <a:p>
            <a:fld id="{65BC2894-B4CD-47B7-AA5C-DCF19E324941}" type="slidenum">
              <a:rPr lang="en-US" smtClean="0"/>
              <a:t>29</a:t>
            </a:fld>
            <a:endParaRPr lang="en-US"/>
          </a:p>
        </p:txBody>
      </p:sp>
      <p:sp>
        <p:nvSpPr>
          <p:cNvPr id="5" name="TextBox 4">
            <a:extLst>
              <a:ext uri="{FF2B5EF4-FFF2-40B4-BE49-F238E27FC236}">
                <a16:creationId xmlns:a16="http://schemas.microsoft.com/office/drawing/2014/main" id="{7F74732B-F51D-4E82-97B8-4BB780A60D1D}"/>
              </a:ext>
            </a:extLst>
          </p:cNvPr>
          <p:cNvSpPr txBox="1"/>
          <p:nvPr/>
        </p:nvSpPr>
        <p:spPr>
          <a:xfrm>
            <a:off x="8062912" y="2789316"/>
            <a:ext cx="3838575" cy="1477328"/>
          </a:xfrm>
          <a:prstGeom prst="rect">
            <a:avLst/>
          </a:prstGeom>
          <a:noFill/>
          <a:ln w="38100">
            <a:solidFill>
              <a:srgbClr val="0070C0"/>
            </a:solidFill>
          </a:ln>
        </p:spPr>
        <p:txBody>
          <a:bodyPr wrap="square" rtlCol="0">
            <a:spAutoFit/>
          </a:bodyPr>
          <a:lstStyle/>
          <a:p>
            <a:r>
              <a:rPr lang="en-US" b="1" dirty="0">
                <a:solidFill>
                  <a:srgbClr val="0070C0"/>
                </a:solidFill>
              </a:rPr>
              <a:t> This is the “Frankenstein Monster” variant.  Masonite’s announcement that it will not compete gives </a:t>
            </a:r>
            <a:r>
              <a:rPr lang="en-US" b="1" dirty="0" err="1">
                <a:solidFill>
                  <a:srgbClr val="0070C0"/>
                </a:solidFill>
              </a:rPr>
              <a:t>JeldWen</a:t>
            </a:r>
            <a:r>
              <a:rPr lang="en-US" b="1" dirty="0">
                <a:solidFill>
                  <a:srgbClr val="0070C0"/>
                </a:solidFill>
              </a:rPr>
              <a:t> monopoly power over </a:t>
            </a:r>
            <a:r>
              <a:rPr lang="en-US" b="1" dirty="0" err="1">
                <a:solidFill>
                  <a:srgbClr val="0070C0"/>
                </a:solidFill>
              </a:rPr>
              <a:t>Steves</a:t>
            </a:r>
            <a:r>
              <a:rPr lang="en-US" b="1" dirty="0">
                <a:solidFill>
                  <a:srgbClr val="0070C0"/>
                </a:solidFill>
              </a:rPr>
              <a:t> and other independents</a:t>
            </a:r>
            <a:endParaRPr lang="en-US" b="1" i="1" dirty="0">
              <a:solidFill>
                <a:srgbClr val="0070C0"/>
              </a:solidFill>
            </a:endParaRPr>
          </a:p>
        </p:txBody>
      </p:sp>
      <p:cxnSp>
        <p:nvCxnSpPr>
          <p:cNvPr id="6" name="Straight Arrow Connector 5">
            <a:extLst>
              <a:ext uri="{FF2B5EF4-FFF2-40B4-BE49-F238E27FC236}">
                <a16:creationId xmlns:a16="http://schemas.microsoft.com/office/drawing/2014/main" id="{47341F1B-39F0-40A9-9555-A24817D9BDA9}"/>
              </a:ext>
            </a:extLst>
          </p:cNvPr>
          <p:cNvCxnSpPr>
            <a:cxnSpLocks/>
          </p:cNvCxnSpPr>
          <p:nvPr/>
        </p:nvCxnSpPr>
        <p:spPr>
          <a:xfrm flipH="1">
            <a:off x="6986934" y="3786980"/>
            <a:ext cx="996719" cy="53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463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ABDF-8EE4-4D93-87C9-2B407159A475}"/>
              </a:ext>
            </a:extLst>
          </p:cNvPr>
          <p:cNvSpPr>
            <a:spLocks noGrp="1"/>
          </p:cNvSpPr>
          <p:nvPr>
            <p:ph type="title"/>
          </p:nvPr>
        </p:nvSpPr>
        <p:spPr>
          <a:xfrm>
            <a:off x="838200" y="235916"/>
            <a:ext cx="10515600" cy="1325563"/>
          </a:xfrm>
        </p:spPr>
        <p:txBody>
          <a:bodyPr/>
          <a:lstStyle/>
          <a:p>
            <a:r>
              <a:rPr lang="en-US" dirty="0"/>
              <a:t>Legal Framework</a:t>
            </a:r>
          </a:p>
        </p:txBody>
      </p:sp>
      <p:sp>
        <p:nvSpPr>
          <p:cNvPr id="3" name="Content Placeholder 2">
            <a:extLst>
              <a:ext uri="{FF2B5EF4-FFF2-40B4-BE49-F238E27FC236}">
                <a16:creationId xmlns:a16="http://schemas.microsoft.com/office/drawing/2014/main" id="{A64A2A55-DBDA-402A-B85C-9795E498E440}"/>
              </a:ext>
            </a:extLst>
          </p:cNvPr>
          <p:cNvSpPr>
            <a:spLocks noGrp="1"/>
          </p:cNvSpPr>
          <p:nvPr>
            <p:ph idx="1"/>
          </p:nvPr>
        </p:nvSpPr>
        <p:spPr>
          <a:xfrm>
            <a:off x="639418" y="1168125"/>
            <a:ext cx="4966252" cy="5188225"/>
          </a:xfrm>
        </p:spPr>
        <p:txBody>
          <a:bodyPr>
            <a:normAutofit/>
          </a:bodyPr>
          <a:lstStyle/>
          <a:p>
            <a:r>
              <a:rPr lang="en-US" sz="2000" dirty="0"/>
              <a:t>Section 7 law applies</a:t>
            </a:r>
          </a:p>
          <a:p>
            <a:pPr lvl="1"/>
            <a:r>
              <a:rPr lang="en-US" sz="1800" dirty="0"/>
              <a:t>Recall that </a:t>
            </a:r>
            <a:r>
              <a:rPr lang="en-US" sz="1800" i="1" dirty="0"/>
              <a:t>Brown Shoe </a:t>
            </a:r>
            <a:r>
              <a:rPr lang="en-US" sz="1800" dirty="0"/>
              <a:t>was vertical as well as horizontal </a:t>
            </a:r>
          </a:p>
          <a:p>
            <a:pPr lvl="1"/>
            <a:r>
              <a:rPr lang="en-US" sz="1800" dirty="0"/>
              <a:t>Legal standard: “may be to substantially lessen competition” (includes “reasonable probability” or “appreciable risk”)</a:t>
            </a:r>
          </a:p>
          <a:p>
            <a:r>
              <a:rPr lang="en-US" sz="2000" dirty="0"/>
              <a:t>Unlike horizontal, no structural presumption based on market shares/concentration </a:t>
            </a:r>
          </a:p>
          <a:p>
            <a:pPr lvl="1"/>
            <a:r>
              <a:rPr lang="en-US" sz="1800" dirty="0"/>
              <a:t>No increase in horizontal concentration</a:t>
            </a:r>
          </a:p>
          <a:p>
            <a:r>
              <a:rPr lang="en-US" sz="2000" dirty="0"/>
              <a:t>Very little recent case law of purely vertical mergers</a:t>
            </a:r>
          </a:p>
          <a:p>
            <a:pPr lvl="1"/>
            <a:r>
              <a:rPr lang="en-US" sz="1800" i="1" dirty="0"/>
              <a:t>Brown Shoe </a:t>
            </a:r>
            <a:r>
              <a:rPr lang="en-US" sz="1800" dirty="0"/>
              <a:t>(1962) – very interventionist </a:t>
            </a:r>
          </a:p>
          <a:p>
            <a:pPr lvl="1"/>
            <a:r>
              <a:rPr lang="en-US" sz="1800" i="1" dirty="0"/>
              <a:t>Ford </a:t>
            </a:r>
            <a:r>
              <a:rPr lang="en-US" sz="1800" i="1" dirty="0" err="1"/>
              <a:t>Autolite</a:t>
            </a:r>
            <a:r>
              <a:rPr lang="en-US" sz="1800" i="1" dirty="0"/>
              <a:t> </a:t>
            </a:r>
            <a:r>
              <a:rPr lang="en-US" sz="1800" dirty="0"/>
              <a:t>(1972) - very interventionist </a:t>
            </a:r>
          </a:p>
          <a:p>
            <a:pPr lvl="1"/>
            <a:r>
              <a:rPr lang="en-US" sz="1800" i="1" dirty="0"/>
              <a:t>FTC v </a:t>
            </a:r>
            <a:r>
              <a:rPr lang="en-US" sz="1800" i="1" dirty="0" err="1"/>
              <a:t>Freuhalf</a:t>
            </a:r>
            <a:r>
              <a:rPr lang="en-US" sz="1800" i="1" dirty="0"/>
              <a:t> </a:t>
            </a:r>
            <a:r>
              <a:rPr lang="en-US" sz="1800" dirty="0"/>
              <a:t>(2</a:t>
            </a:r>
            <a:r>
              <a:rPr lang="en-US" sz="1800" baseline="30000" dirty="0"/>
              <a:t>nd</a:t>
            </a:r>
            <a:r>
              <a:rPr lang="en-US" sz="1800" dirty="0"/>
              <a:t> Cir, 1979)) – FTC lost at trial </a:t>
            </a:r>
          </a:p>
          <a:p>
            <a:pPr lvl="1"/>
            <a:r>
              <a:rPr lang="en-US" sz="1800" i="1" dirty="0"/>
              <a:t>DOJ vs AT&amp;T</a:t>
            </a:r>
            <a:r>
              <a:rPr lang="en-US" sz="1800" dirty="0"/>
              <a:t> (AT&amp;T/Time Warner merger)(D.C. Cir, 2018) – DOJ lost</a:t>
            </a:r>
          </a:p>
          <a:p>
            <a:pPr lvl="1"/>
            <a:endParaRPr lang="en-US" sz="1800" dirty="0"/>
          </a:p>
          <a:p>
            <a:pPr lvl="2"/>
            <a:endParaRPr lang="en-US" sz="1600" dirty="0"/>
          </a:p>
        </p:txBody>
      </p:sp>
      <p:sp>
        <p:nvSpPr>
          <p:cNvPr id="4" name="Slide Number Placeholder 3">
            <a:extLst>
              <a:ext uri="{FF2B5EF4-FFF2-40B4-BE49-F238E27FC236}">
                <a16:creationId xmlns:a16="http://schemas.microsoft.com/office/drawing/2014/main" id="{78D3DC52-C73D-4FC7-9285-F6A996D92106}"/>
              </a:ext>
            </a:extLst>
          </p:cNvPr>
          <p:cNvSpPr>
            <a:spLocks noGrp="1"/>
          </p:cNvSpPr>
          <p:nvPr>
            <p:ph type="sldNum" sz="quarter" idx="12"/>
          </p:nvPr>
        </p:nvSpPr>
        <p:spPr/>
        <p:txBody>
          <a:bodyPr/>
          <a:lstStyle/>
          <a:p>
            <a:fld id="{65BC2894-B4CD-47B7-AA5C-DCF19E324941}" type="slidenum">
              <a:rPr lang="en-US" smtClean="0"/>
              <a:t>3</a:t>
            </a:fld>
            <a:endParaRPr lang="en-US" dirty="0"/>
          </a:p>
        </p:txBody>
      </p:sp>
      <p:sp>
        <p:nvSpPr>
          <p:cNvPr id="8" name="Content Placeholder 5">
            <a:extLst>
              <a:ext uri="{FF2B5EF4-FFF2-40B4-BE49-F238E27FC236}">
                <a16:creationId xmlns:a16="http://schemas.microsoft.com/office/drawing/2014/main" id="{DC765787-CB34-48AA-B77E-9651BE0E8F83}"/>
              </a:ext>
            </a:extLst>
          </p:cNvPr>
          <p:cNvSpPr txBox="1">
            <a:spLocks/>
          </p:cNvSpPr>
          <p:nvPr/>
        </p:nvSpPr>
        <p:spPr>
          <a:xfrm>
            <a:off x="6813274" y="549919"/>
            <a:ext cx="4254776" cy="5915762"/>
          </a:xfrm>
          <a:prstGeom prst="rect">
            <a:avLst/>
          </a:prstGeom>
          <a:ln w="12700">
            <a:solidFill>
              <a:schemeClr val="tx1"/>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1800" u="sng" dirty="0">
              <a:latin typeface="Times New Roman" panose="02020603050405020304" pitchFamily="18" charset="0"/>
              <a:cs typeface="Times New Roman" panose="02020603050405020304" pitchFamily="18" charset="0"/>
            </a:endParaRPr>
          </a:p>
          <a:p>
            <a:pPr marL="0" indent="0" algn="ctr">
              <a:buFont typeface="Arial" panose="020B0604020202020204" pitchFamily="34" charset="0"/>
              <a:buNone/>
            </a:pPr>
            <a:r>
              <a:rPr lang="en-US" sz="2400" u="sng" dirty="0">
                <a:latin typeface="Times New Roman" panose="02020603050405020304" pitchFamily="18" charset="0"/>
                <a:cs typeface="Times New Roman" panose="02020603050405020304" pitchFamily="18" charset="0"/>
              </a:rPr>
              <a:t>Some Recent Agency Challenges</a:t>
            </a:r>
          </a:p>
          <a:p>
            <a:r>
              <a:rPr lang="en-US" sz="2000" dirty="0"/>
              <a:t>1994-2020: ~65 challenges </a:t>
            </a:r>
            <a:br>
              <a:rPr lang="en-US" sz="2000" dirty="0"/>
            </a:br>
            <a:r>
              <a:rPr lang="en-US" sz="2000" dirty="0"/>
              <a:t>(consent decrees + abandonments) </a:t>
            </a:r>
          </a:p>
          <a:p>
            <a:r>
              <a:rPr lang="en-US" sz="2000" dirty="0">
                <a:latin typeface="Times New Roman" panose="02020603050405020304" pitchFamily="18" charset="0"/>
                <a:cs typeface="Times New Roman" panose="02020603050405020304" pitchFamily="18" charset="0"/>
              </a:rPr>
              <a:t>CVS/Aetna</a:t>
            </a:r>
          </a:p>
          <a:p>
            <a:r>
              <a:rPr lang="en-US" sz="2000" dirty="0">
                <a:latin typeface="Times New Roman" panose="02020603050405020304" pitchFamily="18" charset="0"/>
                <a:cs typeface="Times New Roman" panose="02020603050405020304" pitchFamily="18" charset="0"/>
              </a:rPr>
              <a:t>Comcast/</a:t>
            </a:r>
            <a:r>
              <a:rPr lang="en-US" sz="2000" dirty="0" err="1">
                <a:latin typeface="Times New Roman" panose="02020603050405020304" pitchFamily="18" charset="0"/>
                <a:cs typeface="Times New Roman" panose="02020603050405020304" pitchFamily="18" charset="0"/>
              </a:rPr>
              <a:t>NBCU</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Google/ITA</a:t>
            </a:r>
          </a:p>
          <a:p>
            <a:r>
              <a:rPr lang="en-US" sz="2000" dirty="0">
                <a:latin typeface="Times New Roman" panose="02020603050405020304" pitchFamily="18" charset="0"/>
                <a:cs typeface="Times New Roman" panose="02020603050405020304" pitchFamily="18" charset="0"/>
              </a:rPr>
              <a:t>Coke/</a:t>
            </a:r>
            <a:r>
              <a:rPr lang="en-US" sz="2000" dirty="0" err="1">
                <a:latin typeface="Times New Roman" panose="02020603050405020304" pitchFamily="18" charset="0"/>
                <a:cs typeface="Times New Roman" panose="02020603050405020304" pitchFamily="18" charset="0"/>
              </a:rPr>
              <a:t>CCE</a:t>
            </a:r>
            <a:r>
              <a:rPr lang="en-US" sz="2000" dirty="0">
                <a:latin typeface="Times New Roman" panose="02020603050405020304" pitchFamily="18" charset="0"/>
                <a:cs typeface="Times New Roman" panose="02020603050405020304" pitchFamily="18" charset="0"/>
              </a:rPr>
              <a:t> Bottlers</a:t>
            </a:r>
          </a:p>
          <a:p>
            <a:r>
              <a:rPr lang="en-US" sz="2000" dirty="0">
                <a:latin typeface="Times New Roman" panose="02020603050405020304" pitchFamily="18" charset="0"/>
                <a:cs typeface="Times New Roman" panose="02020603050405020304" pitchFamily="18" charset="0"/>
              </a:rPr>
              <a:t>Pepsi//Bottlers</a:t>
            </a:r>
          </a:p>
          <a:p>
            <a:r>
              <a:rPr lang="en-US" sz="2000" dirty="0">
                <a:latin typeface="Times New Roman" panose="02020603050405020304" pitchFamily="18" charset="0"/>
                <a:cs typeface="Times New Roman" panose="02020603050405020304" pitchFamily="18" charset="0"/>
              </a:rPr>
              <a:t>Nielsen/Arbitron</a:t>
            </a:r>
          </a:p>
          <a:p>
            <a:r>
              <a:rPr lang="en-US" sz="2000" dirty="0" err="1">
                <a:latin typeface="Times New Roman" panose="02020603050405020304" pitchFamily="18" charset="0"/>
                <a:cs typeface="Times New Roman" panose="02020603050405020304" pitchFamily="18" charset="0"/>
              </a:rPr>
              <a:t>LiveNation</a:t>
            </a:r>
            <a:r>
              <a:rPr lang="en-US" sz="2000" dirty="0">
                <a:latin typeface="Times New Roman" panose="02020603050405020304" pitchFamily="18" charset="0"/>
                <a:cs typeface="Times New Roman" panose="02020603050405020304" pitchFamily="18" charset="0"/>
              </a:rPr>
              <a:t>/Ticketmaster </a:t>
            </a:r>
            <a:r>
              <a:rPr lang="en-US" sz="1800" i="1" dirty="0">
                <a:latin typeface="Times New Roman" panose="02020603050405020304" pitchFamily="18" charset="0"/>
                <a:cs typeface="Times New Roman" panose="02020603050405020304" pitchFamily="18" charset="0"/>
              </a:rPr>
              <a:t>(but focused on horizontal potential entry)</a:t>
            </a:r>
          </a:p>
          <a:p>
            <a:r>
              <a:rPr lang="en-US" sz="2000" dirty="0">
                <a:latin typeface="Times New Roman" panose="02020603050405020304" pitchFamily="18" charset="0"/>
                <a:cs typeface="Times New Roman" panose="02020603050405020304" pitchFamily="18" charset="0"/>
              </a:rPr>
              <a:t>AT&amp;T/Time Warner </a:t>
            </a:r>
            <a:r>
              <a:rPr lang="en-US" sz="2000" i="1" dirty="0">
                <a:latin typeface="Times New Roman" panose="02020603050405020304" pitchFamily="18" charset="0"/>
                <a:cs typeface="Times New Roman" panose="02020603050405020304" pitchFamily="18" charset="0"/>
              </a:rPr>
              <a:t>(litigated 2018)</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2000" dirty="0"/>
              <a:t>	</a:t>
            </a:r>
            <a:r>
              <a:rPr lang="en-US" sz="2400" u="sng" dirty="0"/>
              <a:t>Private Challenges</a:t>
            </a:r>
          </a:p>
          <a:p>
            <a:r>
              <a:rPr lang="en-US" sz="2000" dirty="0" err="1">
                <a:latin typeface="Times New Roman" panose="02020603050405020304" pitchFamily="18" charset="0"/>
                <a:cs typeface="Times New Roman" panose="02020603050405020304" pitchFamily="18" charset="0"/>
              </a:rPr>
              <a:t>JeldWen</a:t>
            </a:r>
            <a:r>
              <a:rPr lang="en-US" sz="2000" dirty="0">
                <a:latin typeface="Times New Roman" panose="02020603050405020304" pitchFamily="18" charset="0"/>
                <a:cs typeface="Times New Roman" panose="02020603050405020304" pitchFamily="18" charset="0"/>
              </a:rPr>
              <a:t>/CMI (successful private case for merger previously cleared by DOJ)</a:t>
            </a:r>
          </a:p>
          <a:p>
            <a:endParaRPr lang="en-US" sz="2000" dirty="0"/>
          </a:p>
          <a:p>
            <a:endParaRPr lang="en-US" sz="2000" dirty="0"/>
          </a:p>
        </p:txBody>
      </p:sp>
    </p:spTree>
    <p:extLst>
      <p:ext uri="{BB962C8B-B14F-4D97-AF65-F5344CB8AC3E}">
        <p14:creationId xmlns:p14="http://schemas.microsoft.com/office/powerpoint/2010/main" val="372224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a:grpSpLocks/>
          </p:cNvGrpSpPr>
          <p:nvPr/>
        </p:nvGrpSpPr>
        <p:grpSpPr bwMode="auto">
          <a:xfrm>
            <a:off x="2677312" y="1823490"/>
            <a:ext cx="4344140" cy="3348200"/>
            <a:chOff x="466" y="1807"/>
            <a:chExt cx="2257" cy="1799"/>
          </a:xfrm>
        </p:grpSpPr>
        <p:sp>
          <p:nvSpPr>
            <p:cNvPr id="18440" name="AutoShape 8" descr="Blue tissue paper"/>
            <p:cNvSpPr>
              <a:spLocks noChangeArrowheads="1"/>
            </p:cNvSpPr>
            <p:nvPr/>
          </p:nvSpPr>
          <p:spPr bwMode="auto">
            <a:xfrm>
              <a:off x="476" y="1807"/>
              <a:ext cx="814" cy="388"/>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18442" name="AutoShape 10" descr="Blue tissue paper"/>
            <p:cNvSpPr>
              <a:spLocks noChangeArrowheads="1"/>
            </p:cNvSpPr>
            <p:nvPr/>
          </p:nvSpPr>
          <p:spPr bwMode="auto">
            <a:xfrm>
              <a:off x="1713" y="3218"/>
              <a:ext cx="1010" cy="388"/>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18448" name="AutoShape 16" descr="Blue tissue paper"/>
            <p:cNvSpPr>
              <a:spLocks noChangeArrowheads="1"/>
            </p:cNvSpPr>
            <p:nvPr/>
          </p:nvSpPr>
          <p:spPr bwMode="auto">
            <a:xfrm>
              <a:off x="466" y="2454"/>
              <a:ext cx="792" cy="464"/>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grpSp>
      <p:sp>
        <p:nvSpPr>
          <p:cNvPr id="15" name="Slide Number Placeholder 14"/>
          <p:cNvSpPr>
            <a:spLocks noGrp="1"/>
          </p:cNvSpPr>
          <p:nvPr>
            <p:ph type="sldNum" sz="quarter" idx="4294967295"/>
          </p:nvPr>
        </p:nvSpPr>
        <p:spPr>
          <a:xfrm>
            <a:off x="7981950" y="5624513"/>
            <a:ext cx="2057400" cy="273844"/>
          </a:xfrm>
        </p:spPr>
        <p:txBody>
          <a:bodyPr/>
          <a:lstStyle/>
          <a:p>
            <a:pPr defTabSz="685800">
              <a:defRPr/>
            </a:pPr>
            <a:r>
              <a:rPr lang="en-US" sz="900" dirty="0">
                <a:solidFill>
                  <a:prstClr val="black">
                    <a:tint val="75000"/>
                  </a:prstClr>
                </a:solidFill>
                <a:latin typeface="Arial" panose="020B0604020202020204"/>
              </a:rPr>
              <a:t>  </a:t>
            </a:r>
          </a:p>
        </p:txBody>
      </p:sp>
      <p:sp>
        <p:nvSpPr>
          <p:cNvPr id="18" name="AutoShape 15" descr="Blue tissue paper"/>
          <p:cNvSpPr>
            <a:spLocks noChangeArrowheads="1"/>
          </p:cNvSpPr>
          <p:nvPr/>
        </p:nvSpPr>
        <p:spPr bwMode="auto">
          <a:xfrm>
            <a:off x="7410457" y="2994758"/>
            <a:ext cx="1828801" cy="85725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1" name="Line 6"/>
          <p:cNvSpPr>
            <a:spLocks noChangeShapeType="1"/>
          </p:cNvSpPr>
          <p:nvPr/>
        </p:nvSpPr>
        <p:spPr bwMode="auto">
          <a:xfrm>
            <a:off x="6058739" y="3895419"/>
            <a:ext cx="0" cy="433647"/>
          </a:xfrm>
          <a:prstGeom prst="line">
            <a:avLst/>
          </a:prstGeom>
          <a:noFill/>
          <a:ln w="38100">
            <a:solidFill>
              <a:srgbClr val="FF6600"/>
            </a:solidFill>
            <a:prstDash val="solid"/>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3" name="Line 6"/>
          <p:cNvSpPr>
            <a:spLocks noChangeShapeType="1"/>
          </p:cNvSpPr>
          <p:nvPr/>
        </p:nvSpPr>
        <p:spPr bwMode="auto">
          <a:xfrm flipH="1">
            <a:off x="6600711" y="3895421"/>
            <a:ext cx="1428866" cy="485134"/>
          </a:xfrm>
          <a:prstGeom prst="line">
            <a:avLst/>
          </a:prstGeom>
          <a:noFill/>
          <a:ln w="38100">
            <a:solidFill>
              <a:srgbClr val="FF000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20" name="Line 6"/>
          <p:cNvSpPr>
            <a:spLocks noChangeShapeType="1"/>
          </p:cNvSpPr>
          <p:nvPr/>
        </p:nvSpPr>
        <p:spPr bwMode="auto">
          <a:xfrm flipH="1">
            <a:off x="3478597" y="2539827"/>
            <a:ext cx="0" cy="413707"/>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0" name="AutoShape 15" descr="Blue tissue paper"/>
          <p:cNvSpPr>
            <a:spLocks noChangeArrowheads="1"/>
          </p:cNvSpPr>
          <p:nvPr/>
        </p:nvSpPr>
        <p:spPr bwMode="auto">
          <a:xfrm>
            <a:off x="5272091" y="3185542"/>
            <a:ext cx="1388687" cy="655977"/>
          </a:xfrm>
          <a:prstGeom prst="flowChartAlternateProcess">
            <a:avLst/>
          </a:prstGeom>
          <a:solidFill>
            <a:srgbClr val="E3FA06">
              <a:alpha val="27843"/>
            </a:srgbClr>
          </a:solidFill>
          <a:ln w="9525">
            <a:solidFill>
              <a:srgbClr val="FFC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 name="TextBox 2"/>
          <p:cNvSpPr txBox="1"/>
          <p:nvPr/>
        </p:nvSpPr>
        <p:spPr>
          <a:xfrm>
            <a:off x="3032387" y="2116906"/>
            <a:ext cx="878767" cy="253916"/>
          </a:xfrm>
          <a:prstGeom prst="rect">
            <a:avLst/>
          </a:prstGeom>
        </p:spPr>
        <p:txBody>
          <a:bodyPr wrap="none" rtlCol="0">
            <a:spAutoFit/>
          </a:bodyPr>
          <a:lstStyle/>
          <a:p>
            <a:pPr defTabSz="685800">
              <a:defRPr/>
            </a:pPr>
            <a:r>
              <a:rPr lang="en-US" sz="1050" b="1" dirty="0">
                <a:solidFill>
                  <a:srgbClr val="C00000"/>
                </a:solidFill>
                <a:latin typeface="Arial" panose="020B0604020202020204"/>
              </a:rPr>
              <a:t>   </a:t>
            </a:r>
            <a:r>
              <a:rPr lang="en-US" sz="1050" b="1" dirty="0">
                <a:solidFill>
                  <a:srgbClr val="002060"/>
                </a:solidFill>
                <a:latin typeface="Arial" panose="020B0604020202020204"/>
              </a:rPr>
              <a:t>Masonite</a:t>
            </a:r>
          </a:p>
        </p:txBody>
      </p:sp>
      <p:sp>
        <p:nvSpPr>
          <p:cNvPr id="5" name="TextBox 4"/>
          <p:cNvSpPr txBox="1"/>
          <p:nvPr/>
        </p:nvSpPr>
        <p:spPr>
          <a:xfrm>
            <a:off x="3035598" y="3344019"/>
            <a:ext cx="1120616" cy="253916"/>
          </a:xfrm>
          <a:prstGeom prst="rect">
            <a:avLst/>
          </a:prstGeom>
        </p:spPr>
        <p:txBody>
          <a:bodyPr wrap="square" rtlCol="0">
            <a:spAutoFit/>
          </a:bodyPr>
          <a:lstStyle/>
          <a:p>
            <a:pPr defTabSz="685800">
              <a:defRPr/>
            </a:pPr>
            <a:r>
              <a:rPr lang="en-US" sz="1050" b="1" dirty="0">
                <a:solidFill>
                  <a:srgbClr val="002060"/>
                </a:solidFill>
                <a:latin typeface="Arial" panose="020B0604020202020204"/>
              </a:rPr>
              <a:t>Masonite</a:t>
            </a:r>
          </a:p>
        </p:txBody>
      </p:sp>
      <p:sp>
        <p:nvSpPr>
          <p:cNvPr id="6" name="TextBox 5"/>
          <p:cNvSpPr txBox="1"/>
          <p:nvPr/>
        </p:nvSpPr>
        <p:spPr>
          <a:xfrm>
            <a:off x="5304052" y="3301382"/>
            <a:ext cx="1411342" cy="415498"/>
          </a:xfrm>
          <a:prstGeom prst="rect">
            <a:avLst/>
          </a:prstGeom>
        </p:spPr>
        <p:txBody>
          <a:bodyPr wrap="square" rtlCol="0">
            <a:spAutoFit/>
          </a:bodyPr>
          <a:lstStyle/>
          <a:p>
            <a:pPr defTabSz="685800">
              <a:defRPr/>
            </a:pPr>
            <a:r>
              <a:rPr lang="en-US" sz="1050" dirty="0">
                <a:solidFill>
                  <a:prstClr val="black"/>
                </a:solidFill>
                <a:latin typeface="Arial" panose="020B0604020202020204"/>
              </a:rPr>
              <a:t>         </a:t>
            </a:r>
            <a:r>
              <a:rPr lang="en-US" sz="1050" b="1" dirty="0" err="1">
                <a:solidFill>
                  <a:srgbClr val="002060"/>
                </a:solidFill>
                <a:latin typeface="Arial" panose="020B0604020202020204"/>
              </a:rPr>
              <a:t>Steves</a:t>
            </a:r>
            <a:r>
              <a:rPr lang="en-US" sz="1050" b="1" dirty="0">
                <a:solidFill>
                  <a:srgbClr val="002060"/>
                </a:solidFill>
                <a:latin typeface="Arial" panose="020B0604020202020204"/>
              </a:rPr>
              <a:t> &amp; </a:t>
            </a:r>
            <a:br>
              <a:rPr lang="en-US" sz="1050" b="1" dirty="0">
                <a:solidFill>
                  <a:srgbClr val="002060"/>
                </a:solidFill>
                <a:latin typeface="Arial" panose="020B0604020202020204"/>
              </a:rPr>
            </a:br>
            <a:r>
              <a:rPr lang="en-US" sz="1050" b="1" dirty="0">
                <a:solidFill>
                  <a:srgbClr val="002060"/>
                </a:solidFill>
                <a:latin typeface="Arial" panose="020B0604020202020204"/>
              </a:rPr>
              <a:t>           Others</a:t>
            </a:r>
          </a:p>
        </p:txBody>
      </p:sp>
      <p:sp>
        <p:nvSpPr>
          <p:cNvPr id="29" name="TextBox 28"/>
          <p:cNvSpPr txBox="1"/>
          <p:nvPr/>
        </p:nvSpPr>
        <p:spPr>
          <a:xfrm>
            <a:off x="5579487" y="4683197"/>
            <a:ext cx="889987" cy="253916"/>
          </a:xfrm>
          <a:prstGeom prst="rect">
            <a:avLst/>
          </a:prstGeom>
        </p:spPr>
        <p:txBody>
          <a:bodyPr wrap="none" rtlCol="0">
            <a:spAutoFit/>
          </a:bodyPr>
          <a:lstStyle/>
          <a:p>
            <a:pPr defTabSz="685800">
              <a:defRPr/>
            </a:pPr>
            <a:r>
              <a:rPr lang="en-US" sz="1050" b="1" dirty="0">
                <a:solidFill>
                  <a:srgbClr val="002060"/>
                </a:solidFill>
                <a:latin typeface="Arial" panose="020B0604020202020204"/>
              </a:rPr>
              <a:t>Customers</a:t>
            </a:r>
          </a:p>
        </p:txBody>
      </p:sp>
      <p:sp>
        <p:nvSpPr>
          <p:cNvPr id="27" name="TextBox 26"/>
          <p:cNvSpPr txBox="1"/>
          <p:nvPr/>
        </p:nvSpPr>
        <p:spPr>
          <a:xfrm>
            <a:off x="7668420" y="3132337"/>
            <a:ext cx="1425506" cy="415498"/>
          </a:xfrm>
          <a:prstGeom prst="rect">
            <a:avLst/>
          </a:prstGeom>
        </p:spPr>
        <p:txBody>
          <a:bodyPr wrap="square" rtlCol="0">
            <a:spAutoFit/>
          </a:bodyPr>
          <a:lstStyle/>
          <a:p>
            <a:pPr defTabSz="685800">
              <a:defRPr/>
            </a:pPr>
            <a:br>
              <a:rPr lang="en-US" sz="1050" dirty="0">
                <a:solidFill>
                  <a:prstClr val="black"/>
                </a:solidFill>
                <a:latin typeface="Arial" panose="020B0604020202020204"/>
              </a:rPr>
            </a:br>
            <a:r>
              <a:rPr lang="en-US" sz="1050" dirty="0">
                <a:solidFill>
                  <a:prstClr val="black"/>
                </a:solidFill>
                <a:latin typeface="Arial" panose="020B0604020202020204"/>
              </a:rPr>
              <a:t>        </a:t>
            </a:r>
            <a:r>
              <a:rPr lang="en-US" sz="1050" b="1" dirty="0" err="1">
                <a:solidFill>
                  <a:srgbClr val="002060"/>
                </a:solidFill>
                <a:latin typeface="Arial" panose="020B0604020202020204"/>
              </a:rPr>
              <a:t>Jeld-Wen</a:t>
            </a:r>
            <a:endParaRPr lang="en-US" sz="1050" b="1" dirty="0">
              <a:solidFill>
                <a:srgbClr val="002060"/>
              </a:solidFill>
              <a:latin typeface="Arial" panose="020B0604020202020204"/>
            </a:endParaRPr>
          </a:p>
        </p:txBody>
      </p:sp>
      <p:sp>
        <p:nvSpPr>
          <p:cNvPr id="41" name="Line 6"/>
          <p:cNvSpPr>
            <a:spLocks noChangeShapeType="1"/>
          </p:cNvSpPr>
          <p:nvPr/>
        </p:nvSpPr>
        <p:spPr bwMode="auto">
          <a:xfrm>
            <a:off x="3966756" y="3957361"/>
            <a:ext cx="1612731" cy="371707"/>
          </a:xfrm>
          <a:prstGeom prst="line">
            <a:avLst/>
          </a:prstGeom>
          <a:noFill/>
          <a:ln w="38100">
            <a:solidFill>
              <a:srgbClr val="FF000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7" name="TextBox 6"/>
          <p:cNvSpPr txBox="1"/>
          <p:nvPr/>
        </p:nvSpPr>
        <p:spPr>
          <a:xfrm>
            <a:off x="1794412" y="2653385"/>
            <a:ext cx="934871" cy="300082"/>
          </a:xfrm>
          <a:prstGeom prst="rect">
            <a:avLst/>
          </a:prstGeom>
          <a:noFill/>
        </p:spPr>
        <p:txBody>
          <a:bodyPr wrap="none" rtlCol="0">
            <a:spAutoFit/>
          </a:bodyPr>
          <a:lstStyle/>
          <a:p>
            <a:r>
              <a:rPr lang="en-US" sz="1350" b="1" dirty="0" err="1"/>
              <a:t>Doorskins</a:t>
            </a:r>
            <a:endParaRPr lang="en-US" sz="1350" b="1" dirty="0"/>
          </a:p>
        </p:txBody>
      </p:sp>
      <p:sp>
        <p:nvSpPr>
          <p:cNvPr id="42" name="TextBox 41"/>
          <p:cNvSpPr txBox="1"/>
          <p:nvPr/>
        </p:nvSpPr>
        <p:spPr>
          <a:xfrm>
            <a:off x="1801810" y="4175746"/>
            <a:ext cx="1237839" cy="300082"/>
          </a:xfrm>
          <a:prstGeom prst="rect">
            <a:avLst/>
          </a:prstGeom>
          <a:noFill/>
        </p:spPr>
        <p:txBody>
          <a:bodyPr wrap="none" rtlCol="0">
            <a:spAutoFit/>
          </a:bodyPr>
          <a:lstStyle/>
          <a:p>
            <a:r>
              <a:rPr lang="en-US" sz="1350" b="1" dirty="0"/>
              <a:t>Molded Doors</a:t>
            </a:r>
          </a:p>
        </p:txBody>
      </p:sp>
      <p:sp>
        <p:nvSpPr>
          <p:cNvPr id="43" name="Line 6"/>
          <p:cNvSpPr>
            <a:spLocks noChangeShapeType="1"/>
          </p:cNvSpPr>
          <p:nvPr/>
        </p:nvSpPr>
        <p:spPr bwMode="auto">
          <a:xfrm flipH="1">
            <a:off x="3610042" y="2539828"/>
            <a:ext cx="0" cy="413707"/>
          </a:xfrm>
          <a:prstGeom prst="line">
            <a:avLst/>
          </a:prstGeom>
          <a:noFill/>
          <a:ln w="38100">
            <a:solidFill>
              <a:srgbClr val="0070C0"/>
            </a:solidFill>
            <a:round/>
            <a:headEnd type="triangle" w="med" len="med"/>
            <a:tailEnd type="non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2" name="AutoShape 9" descr="Blue tissue paper"/>
          <p:cNvSpPr>
            <a:spLocks noChangeArrowheads="1"/>
          </p:cNvSpPr>
          <p:nvPr/>
        </p:nvSpPr>
        <p:spPr bwMode="auto">
          <a:xfrm>
            <a:off x="7671544" y="1759657"/>
            <a:ext cx="1422383" cy="722124"/>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4" name="TextBox 33"/>
          <p:cNvSpPr txBox="1"/>
          <p:nvPr/>
        </p:nvSpPr>
        <p:spPr>
          <a:xfrm>
            <a:off x="7937589" y="2090932"/>
            <a:ext cx="887168" cy="253916"/>
          </a:xfrm>
          <a:prstGeom prst="rect">
            <a:avLst/>
          </a:prstGeom>
        </p:spPr>
        <p:txBody>
          <a:bodyPr wrap="square" rtlCol="0">
            <a:spAutoFit/>
          </a:bodyPr>
          <a:lstStyle/>
          <a:p>
            <a:pPr defTabSz="685800">
              <a:defRPr/>
            </a:pPr>
            <a:r>
              <a:rPr lang="en-US" sz="1050" b="1" dirty="0">
                <a:solidFill>
                  <a:srgbClr val="C00000"/>
                </a:solidFill>
                <a:latin typeface="Arial" panose="020B0604020202020204"/>
              </a:rPr>
              <a:t>   </a:t>
            </a:r>
            <a:r>
              <a:rPr lang="en-US" sz="1050" b="1" dirty="0" err="1">
                <a:solidFill>
                  <a:srgbClr val="002060"/>
                </a:solidFill>
                <a:latin typeface="Arial" panose="020B0604020202020204"/>
              </a:rPr>
              <a:t>Jeld-Wen</a:t>
            </a:r>
            <a:endParaRPr lang="en-US" sz="1050" b="1" dirty="0">
              <a:solidFill>
                <a:srgbClr val="002060"/>
              </a:solidFill>
              <a:latin typeface="Arial" panose="020B0604020202020204"/>
            </a:endParaRPr>
          </a:p>
        </p:txBody>
      </p:sp>
      <p:sp>
        <p:nvSpPr>
          <p:cNvPr id="35" name="AutoShape 9" descr="Blue tissue paper"/>
          <p:cNvSpPr>
            <a:spLocks noChangeArrowheads="1"/>
          </p:cNvSpPr>
          <p:nvPr/>
        </p:nvSpPr>
        <p:spPr bwMode="auto">
          <a:xfrm>
            <a:off x="5347548" y="2000355"/>
            <a:ext cx="1253164" cy="469493"/>
          </a:xfrm>
          <a:prstGeom prst="flowChartAlternateProcess">
            <a:avLst/>
          </a:prstGeom>
          <a:blipFill dpi="0" rotWithShape="0">
            <a:blip r:embed="rId3" cstate="print"/>
            <a:srcRect/>
            <a:tile tx="0" ty="0" sx="100000" sy="100000" flip="none" algn="tl"/>
          </a:blipFill>
          <a:ln w="9525">
            <a:solidFill>
              <a:srgbClr val="FF0000"/>
            </a:solidFill>
            <a:miter lim="800000"/>
            <a:headEnd/>
            <a:tailEnd/>
          </a:ln>
          <a:effectLst>
            <a:outerShdw dist="107763" dir="2700000" algn="ctr" rotWithShape="0">
              <a:schemeClr val="bg2"/>
            </a:outerShdw>
          </a:effectLst>
        </p:spPr>
        <p:txBody>
          <a:bodyPr wrap="none" anchor="ctr"/>
          <a:lstStyle/>
          <a:p>
            <a:pPr algn="ctr" defTabSz="685800">
              <a:defRPr/>
            </a:pPr>
            <a:endParaRPr lang="en-US" sz="1350" dirty="0">
              <a:solidFill>
                <a:prstClr val="black"/>
              </a:solidFill>
              <a:latin typeface="Arial Black" pitchFamily="34" charset="0"/>
            </a:endParaRPr>
          </a:p>
        </p:txBody>
      </p:sp>
      <p:sp>
        <p:nvSpPr>
          <p:cNvPr id="37" name="TextBox 36"/>
          <p:cNvSpPr txBox="1"/>
          <p:nvPr/>
        </p:nvSpPr>
        <p:spPr>
          <a:xfrm>
            <a:off x="5679515" y="2123132"/>
            <a:ext cx="542136" cy="253916"/>
          </a:xfrm>
          <a:prstGeom prst="rect">
            <a:avLst/>
          </a:prstGeom>
        </p:spPr>
        <p:txBody>
          <a:bodyPr wrap="none" rtlCol="0">
            <a:spAutoFit/>
          </a:bodyPr>
          <a:lstStyle/>
          <a:p>
            <a:pPr defTabSz="685800">
              <a:defRPr/>
            </a:pPr>
            <a:r>
              <a:rPr lang="en-US" sz="1050" b="1" dirty="0">
                <a:solidFill>
                  <a:srgbClr val="C00000"/>
                </a:solidFill>
                <a:latin typeface="Arial" panose="020B0604020202020204"/>
              </a:rPr>
              <a:t>   </a:t>
            </a:r>
            <a:r>
              <a:rPr lang="en-US" sz="1050" b="1" dirty="0">
                <a:solidFill>
                  <a:srgbClr val="002060"/>
                </a:solidFill>
                <a:latin typeface="Arial" panose="020B0604020202020204"/>
              </a:rPr>
              <a:t>CMI</a:t>
            </a:r>
          </a:p>
        </p:txBody>
      </p:sp>
      <p:sp>
        <p:nvSpPr>
          <p:cNvPr id="38" name="Line 6"/>
          <p:cNvSpPr>
            <a:spLocks noChangeShapeType="1"/>
          </p:cNvSpPr>
          <p:nvPr/>
        </p:nvSpPr>
        <p:spPr bwMode="auto">
          <a:xfrm flipH="1">
            <a:off x="8479223" y="2504856"/>
            <a:ext cx="0" cy="413707"/>
          </a:xfrm>
          <a:prstGeom prst="line">
            <a:avLst/>
          </a:prstGeom>
          <a:noFill/>
          <a:ln w="38100">
            <a:solidFill>
              <a:srgbClr val="0070C0"/>
            </a:solidFill>
            <a:round/>
            <a:headEnd type="triangle" w="med" len="med"/>
            <a:tailEnd type="non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39" name="Line 6"/>
          <p:cNvSpPr>
            <a:spLocks noChangeShapeType="1"/>
          </p:cNvSpPr>
          <p:nvPr/>
        </p:nvSpPr>
        <p:spPr bwMode="auto">
          <a:xfrm flipH="1">
            <a:off x="8269400" y="2539827"/>
            <a:ext cx="0" cy="413707"/>
          </a:xfrm>
          <a:prstGeom prst="line">
            <a:avLst/>
          </a:prstGeom>
          <a:noFill/>
          <a:ln w="38100">
            <a:solidFill>
              <a:srgbClr val="0070C0"/>
            </a:solidFill>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40" name="Line 6"/>
          <p:cNvSpPr>
            <a:spLocks noChangeShapeType="1"/>
          </p:cNvSpPr>
          <p:nvPr/>
        </p:nvSpPr>
        <p:spPr bwMode="auto">
          <a:xfrm>
            <a:off x="3966755" y="2646713"/>
            <a:ext cx="1681070" cy="439067"/>
          </a:xfrm>
          <a:prstGeom prst="line">
            <a:avLst/>
          </a:prstGeom>
          <a:noFill/>
          <a:ln w="38100">
            <a:solidFill>
              <a:srgbClr val="FF0000"/>
            </a:solidFill>
            <a:prstDash val="sysDot"/>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sp>
        <p:nvSpPr>
          <p:cNvPr id="52" name="Line 6"/>
          <p:cNvSpPr>
            <a:spLocks noChangeShapeType="1"/>
          </p:cNvSpPr>
          <p:nvPr/>
        </p:nvSpPr>
        <p:spPr bwMode="auto">
          <a:xfrm flipH="1">
            <a:off x="6540827" y="2656420"/>
            <a:ext cx="1428866" cy="485134"/>
          </a:xfrm>
          <a:prstGeom prst="line">
            <a:avLst/>
          </a:prstGeom>
          <a:noFill/>
          <a:ln w="38100">
            <a:solidFill>
              <a:srgbClr val="FF0000"/>
            </a:solidFill>
            <a:prstDash val="dash"/>
            <a:round/>
            <a:headEnd/>
            <a:tailEnd type="triangle" w="med" len="med"/>
          </a:ln>
          <a:effectLst/>
        </p:spPr>
        <p:txBody>
          <a:bodyPr wrap="none" anchor="ctr"/>
          <a:lstStyle/>
          <a:p>
            <a:pPr defTabSz="685800">
              <a:defRPr/>
            </a:pPr>
            <a:endParaRPr lang="en-US" sz="1350" dirty="0">
              <a:solidFill>
                <a:prstClr val="black"/>
              </a:solidFill>
              <a:latin typeface="Arial" panose="020B0604020202020204"/>
            </a:endParaRPr>
          </a:p>
        </p:txBody>
      </p:sp>
      <p:cxnSp>
        <p:nvCxnSpPr>
          <p:cNvPr id="8" name="Straight Connector 7"/>
          <p:cNvCxnSpPr/>
          <p:nvPr/>
        </p:nvCxnSpPr>
        <p:spPr>
          <a:xfrm>
            <a:off x="5442007" y="1875479"/>
            <a:ext cx="924345" cy="8905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715395" y="2227700"/>
            <a:ext cx="856709" cy="0"/>
          </a:xfrm>
          <a:prstGeom prst="line">
            <a:avLst/>
          </a:prstGeom>
          <a:ln w="5715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329566" y="2398808"/>
            <a:ext cx="1600715" cy="415498"/>
          </a:xfrm>
          <a:prstGeom prst="rect">
            <a:avLst/>
          </a:prstGeom>
          <a:noFill/>
        </p:spPr>
        <p:txBody>
          <a:bodyPr wrap="square" rtlCol="0">
            <a:spAutoFit/>
          </a:bodyPr>
          <a:lstStyle/>
          <a:p>
            <a:pPr defTabSz="685800">
              <a:defRPr/>
            </a:pPr>
            <a:r>
              <a:rPr lang="en-US" sz="1050" b="1" dirty="0">
                <a:solidFill>
                  <a:srgbClr val="C00000"/>
                </a:solidFill>
                <a:latin typeface="Arial" panose="020B0604020202020204"/>
              </a:rPr>
              <a:t>2- Refusal to deal announcement</a:t>
            </a:r>
            <a:endParaRPr lang="fr-BE" sz="1050" b="1" dirty="0">
              <a:solidFill>
                <a:srgbClr val="C00000"/>
              </a:solidFill>
              <a:latin typeface="Arial" panose="020B0604020202020204"/>
            </a:endParaRPr>
          </a:p>
        </p:txBody>
      </p:sp>
      <p:sp>
        <p:nvSpPr>
          <p:cNvPr id="45" name="TextBox 44"/>
          <p:cNvSpPr txBox="1"/>
          <p:nvPr/>
        </p:nvSpPr>
        <p:spPr>
          <a:xfrm>
            <a:off x="6668143" y="2534318"/>
            <a:ext cx="1600715" cy="253916"/>
          </a:xfrm>
          <a:prstGeom prst="rect">
            <a:avLst/>
          </a:prstGeom>
          <a:noFill/>
        </p:spPr>
        <p:txBody>
          <a:bodyPr wrap="square" rtlCol="0">
            <a:spAutoFit/>
          </a:bodyPr>
          <a:lstStyle/>
          <a:p>
            <a:pPr defTabSz="685800">
              <a:defRPr/>
            </a:pPr>
            <a:r>
              <a:rPr lang="en-US" sz="1050" b="1" dirty="0">
                <a:solidFill>
                  <a:srgbClr val="C00000"/>
                </a:solidFill>
                <a:latin typeface="Arial" panose="020B0604020202020204"/>
              </a:rPr>
              <a:t>3- Raise price</a:t>
            </a:r>
            <a:endParaRPr lang="fr-BE" sz="1050" b="1" dirty="0">
              <a:solidFill>
                <a:srgbClr val="C00000"/>
              </a:solidFill>
              <a:latin typeface="Arial" panose="020B0604020202020204"/>
            </a:endParaRPr>
          </a:p>
        </p:txBody>
      </p:sp>
      <p:sp>
        <p:nvSpPr>
          <p:cNvPr id="46" name="TextBox 45"/>
          <p:cNvSpPr txBox="1"/>
          <p:nvPr/>
        </p:nvSpPr>
        <p:spPr>
          <a:xfrm>
            <a:off x="7297190" y="4183856"/>
            <a:ext cx="1600715" cy="253916"/>
          </a:xfrm>
          <a:prstGeom prst="rect">
            <a:avLst/>
          </a:prstGeom>
          <a:noFill/>
        </p:spPr>
        <p:txBody>
          <a:bodyPr wrap="square" rtlCol="0">
            <a:spAutoFit/>
          </a:bodyPr>
          <a:lstStyle/>
          <a:p>
            <a:pPr defTabSz="685800">
              <a:defRPr/>
            </a:pPr>
            <a:r>
              <a:rPr lang="en-US" sz="1050" b="1" dirty="0">
                <a:solidFill>
                  <a:srgbClr val="C00000"/>
                </a:solidFill>
                <a:latin typeface="Arial" panose="020B0604020202020204"/>
              </a:rPr>
              <a:t>4- Raise price</a:t>
            </a:r>
            <a:endParaRPr lang="fr-BE" sz="1050" b="1" dirty="0">
              <a:solidFill>
                <a:srgbClr val="C00000"/>
              </a:solidFill>
              <a:latin typeface="Arial" panose="020B0604020202020204"/>
            </a:endParaRPr>
          </a:p>
        </p:txBody>
      </p:sp>
      <p:sp>
        <p:nvSpPr>
          <p:cNvPr id="47" name="TextBox 46"/>
          <p:cNvSpPr txBox="1"/>
          <p:nvPr/>
        </p:nvSpPr>
        <p:spPr>
          <a:xfrm>
            <a:off x="3851401" y="4197970"/>
            <a:ext cx="1600715" cy="253916"/>
          </a:xfrm>
          <a:prstGeom prst="rect">
            <a:avLst/>
          </a:prstGeom>
          <a:noFill/>
        </p:spPr>
        <p:txBody>
          <a:bodyPr wrap="square" rtlCol="0">
            <a:spAutoFit/>
          </a:bodyPr>
          <a:lstStyle/>
          <a:p>
            <a:pPr defTabSz="685800">
              <a:defRPr/>
            </a:pPr>
            <a:r>
              <a:rPr lang="en-US" sz="1050" b="1" dirty="0">
                <a:solidFill>
                  <a:srgbClr val="C00000"/>
                </a:solidFill>
                <a:latin typeface="Arial" panose="020B0604020202020204"/>
              </a:rPr>
              <a:t>4- Raise price</a:t>
            </a:r>
            <a:endParaRPr lang="fr-BE" sz="1050" b="1" dirty="0">
              <a:solidFill>
                <a:srgbClr val="C00000"/>
              </a:solidFill>
              <a:latin typeface="Arial" panose="020B0604020202020204"/>
            </a:endParaRPr>
          </a:p>
        </p:txBody>
      </p:sp>
      <p:sp>
        <p:nvSpPr>
          <p:cNvPr id="49" name="TextBox 48"/>
          <p:cNvSpPr txBox="1"/>
          <p:nvPr/>
        </p:nvSpPr>
        <p:spPr>
          <a:xfrm>
            <a:off x="6769877" y="1884045"/>
            <a:ext cx="881546" cy="253916"/>
          </a:xfrm>
          <a:prstGeom prst="rect">
            <a:avLst/>
          </a:prstGeom>
          <a:noFill/>
        </p:spPr>
        <p:txBody>
          <a:bodyPr wrap="square" rtlCol="0">
            <a:spAutoFit/>
          </a:bodyPr>
          <a:lstStyle/>
          <a:p>
            <a:pPr defTabSz="685800">
              <a:defRPr/>
            </a:pPr>
            <a:r>
              <a:rPr lang="en-US" sz="1050" b="1" dirty="0">
                <a:solidFill>
                  <a:srgbClr val="C00000"/>
                </a:solidFill>
                <a:latin typeface="Arial" panose="020B0604020202020204"/>
              </a:rPr>
              <a:t>1- Merger</a:t>
            </a:r>
            <a:endParaRPr lang="fr-BE" sz="1050" b="1" dirty="0">
              <a:solidFill>
                <a:srgbClr val="C00000"/>
              </a:solidFill>
              <a:latin typeface="Arial" panose="020B0604020202020204"/>
            </a:endParaRPr>
          </a:p>
        </p:txBody>
      </p:sp>
      <p:sp>
        <p:nvSpPr>
          <p:cNvPr id="50" name="Rectangle 25"/>
          <p:cNvSpPr>
            <a:spLocks noGrp="1" noChangeArrowheads="1"/>
          </p:cNvSpPr>
          <p:nvPr>
            <p:ph type="title"/>
          </p:nvPr>
        </p:nvSpPr>
        <p:spPr>
          <a:xfrm>
            <a:off x="2066373" y="102975"/>
            <a:ext cx="7886700" cy="1325563"/>
          </a:xfrm>
          <a:ln>
            <a:noFill/>
          </a:ln>
        </p:spPr>
        <p:txBody>
          <a:bodyPr>
            <a:normAutofit/>
          </a:bodyPr>
          <a:lstStyle/>
          <a:p>
            <a:pPr algn="ctr"/>
            <a:r>
              <a:rPr lang="en-US" sz="2800" dirty="0"/>
              <a:t>Illustrating the Frankenstein Monster Scenario: </a:t>
            </a:r>
            <a:br>
              <a:rPr lang="en-US" sz="2800" dirty="0"/>
            </a:br>
            <a:r>
              <a:rPr lang="en-US" sz="2800" dirty="0" err="1"/>
              <a:t>Jeld-Wen’s</a:t>
            </a:r>
            <a:r>
              <a:rPr lang="en-US" sz="2800" dirty="0"/>
              <a:t> CMI Acquisition</a:t>
            </a:r>
            <a:endParaRPr lang="en-US" sz="2800" i="1" dirty="0"/>
          </a:p>
        </p:txBody>
      </p:sp>
      <p:cxnSp>
        <p:nvCxnSpPr>
          <p:cNvPr id="51" name="Straight Connector 50"/>
          <p:cNvCxnSpPr/>
          <p:nvPr/>
        </p:nvCxnSpPr>
        <p:spPr>
          <a:xfrm flipV="1">
            <a:off x="5145166" y="1848018"/>
            <a:ext cx="1470788" cy="56400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01292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Recall </a:t>
            </a:r>
            <a:r>
              <a:rPr lang="en-US" sz="3200" dirty="0">
                <a:latin typeface="Times New Roman" panose="02020603050405020304" pitchFamily="18" charset="0"/>
                <a:cs typeface="Times New Roman" panose="02020603050405020304" pitchFamily="18" charset="0"/>
              </a:rPr>
              <a:t>Elimination of Double Marginalization (EDM) Efficiency</a:t>
            </a:r>
          </a:p>
        </p:txBody>
      </p:sp>
      <p:sp>
        <p:nvSpPr>
          <p:cNvPr id="3" name="Content Placeholder 2"/>
          <p:cNvSpPr>
            <a:spLocks noGrp="1"/>
          </p:cNvSpPr>
          <p:nvPr>
            <p:ph idx="1"/>
          </p:nvPr>
        </p:nvSpPr>
        <p:spPr>
          <a:xfrm>
            <a:off x="838200" y="1498862"/>
            <a:ext cx="7067550" cy="5109328"/>
          </a:xfrm>
        </p:spPr>
        <p:txBody>
          <a:bodyPr>
            <a:normAutofit/>
          </a:bodyPr>
          <a:lstStyle/>
          <a:p>
            <a:r>
              <a:rPr lang="en-US" sz="2000" dirty="0">
                <a:latin typeface="Times New Roman" panose="02020603050405020304" pitchFamily="18" charset="0"/>
                <a:cs typeface="Times New Roman" panose="02020603050405020304" pitchFamily="18" charset="0"/>
              </a:rPr>
              <a:t>If both upstream and downstream firms have some market power and price above marginal costs, then the upstream marginal cost is “marked up” twice. A vertical merger eliminates one mark-up.</a:t>
            </a:r>
          </a:p>
          <a:p>
            <a:r>
              <a:rPr lang="en-US" sz="2000" dirty="0">
                <a:latin typeface="Times New Roman" panose="02020603050405020304" pitchFamily="18" charset="0"/>
                <a:cs typeface="Times New Roman" panose="02020603050405020304" pitchFamily="18" charset="0"/>
              </a:rPr>
              <a:t>Example: </a:t>
            </a:r>
            <a:r>
              <a:rPr lang="en-US" sz="2000" i="1" dirty="0">
                <a:latin typeface="Times New Roman" panose="02020603050405020304" pitchFamily="18" charset="0"/>
                <a:cs typeface="Times New Roman" panose="02020603050405020304" pitchFamily="18" charset="0"/>
              </a:rPr>
              <a:t>suppose markup = $30 at each level</a:t>
            </a:r>
          </a:p>
          <a:p>
            <a:pPr lvl="1"/>
            <a:r>
              <a:rPr lang="en-US" sz="1800" dirty="0" err="1">
                <a:latin typeface="Times New Roman" panose="02020603050405020304" pitchFamily="18" charset="0"/>
                <a:cs typeface="Times New Roman" panose="02020603050405020304" pitchFamily="18" charset="0"/>
              </a:rPr>
              <a:t>MCu</a:t>
            </a:r>
            <a:r>
              <a:rPr lang="en-US" sz="1800" dirty="0">
                <a:latin typeface="Times New Roman" panose="02020603050405020304" pitchFamily="18" charset="0"/>
                <a:cs typeface="Times New Roman" panose="02020603050405020304" pitchFamily="18" charset="0"/>
              </a:rPr>
              <a:t> = $70</a:t>
            </a:r>
          </a:p>
          <a:p>
            <a:pPr lvl="1"/>
            <a:r>
              <a:rPr lang="en-US" sz="1800" dirty="0">
                <a:latin typeface="Times New Roman" panose="02020603050405020304" pitchFamily="18" charset="0"/>
                <a:cs typeface="Times New Roman" panose="02020603050405020304" pitchFamily="18" charset="0"/>
              </a:rPr>
              <a:t>Pu = $100 (i.e., markup = $30)</a:t>
            </a:r>
          </a:p>
          <a:p>
            <a:pPr lvl="1"/>
            <a:r>
              <a:rPr lang="en-US" sz="1800" dirty="0" err="1">
                <a:latin typeface="Times New Roman" panose="02020603050405020304" pitchFamily="18" charset="0"/>
                <a:cs typeface="Times New Roman" panose="02020603050405020304" pitchFamily="18" charset="0"/>
              </a:rPr>
              <a:t>MCd</a:t>
            </a:r>
            <a:r>
              <a:rPr lang="en-US" sz="1800" dirty="0">
                <a:latin typeface="Times New Roman" panose="02020603050405020304" pitchFamily="18" charset="0"/>
                <a:cs typeface="Times New Roman" panose="02020603050405020304" pitchFamily="18" charset="0"/>
              </a:rPr>
              <a:t> = $10 + Pu = $10 +$100 = $110</a:t>
            </a:r>
          </a:p>
          <a:p>
            <a:pPr lvl="1"/>
            <a:r>
              <a:rPr lang="en-US" sz="1800" dirty="0" err="1">
                <a:latin typeface="Times New Roman" panose="02020603050405020304" pitchFamily="18" charset="0"/>
                <a:cs typeface="Times New Roman" panose="02020603050405020304" pitchFamily="18" charset="0"/>
              </a:rPr>
              <a:t>Pd</a:t>
            </a:r>
            <a:r>
              <a:rPr lang="en-US" sz="1800" dirty="0">
                <a:latin typeface="Times New Roman" panose="02020603050405020304" pitchFamily="18" charset="0"/>
                <a:cs typeface="Times New Roman" panose="02020603050405020304" pitchFamily="18" charset="0"/>
              </a:rPr>
              <a:t> = $140  (i.e., markup =$30)</a:t>
            </a:r>
          </a:p>
          <a:p>
            <a:r>
              <a:rPr lang="en-US" sz="2000" dirty="0">
                <a:latin typeface="Times New Roman" panose="02020603050405020304" pitchFamily="18" charset="0"/>
                <a:cs typeface="Times New Roman" panose="02020603050405020304" pitchFamily="18" charset="0"/>
              </a:rPr>
              <a:t>Vertical integration</a:t>
            </a:r>
          </a:p>
          <a:p>
            <a:pPr lvl="1"/>
            <a:r>
              <a:rPr lang="en-US" sz="1800" dirty="0" err="1">
                <a:latin typeface="Times New Roman" panose="02020603050405020304" pitchFamily="18" charset="0"/>
                <a:cs typeface="Times New Roman" panose="02020603050405020304" pitchFamily="18" charset="0"/>
              </a:rPr>
              <a:t>MCud</a:t>
            </a:r>
            <a:r>
              <a:rPr lang="en-US" sz="1800" dirty="0">
                <a:latin typeface="Times New Roman" panose="02020603050405020304" pitchFamily="18" charset="0"/>
                <a:cs typeface="Times New Roman" panose="02020603050405020304" pitchFamily="18" charset="0"/>
              </a:rPr>
              <a:t> = $70+ $10 = $80</a:t>
            </a:r>
          </a:p>
          <a:p>
            <a:pPr lvl="1"/>
            <a:r>
              <a:rPr lang="en-US" sz="1800" dirty="0" err="1">
                <a:latin typeface="Times New Roman" panose="02020603050405020304" pitchFamily="18" charset="0"/>
                <a:cs typeface="Times New Roman" panose="02020603050405020304" pitchFamily="18" charset="0"/>
              </a:rPr>
              <a:t>Pud</a:t>
            </a:r>
            <a:r>
              <a:rPr lang="en-US" sz="1800" dirty="0">
                <a:latin typeface="Times New Roman" panose="02020603050405020304" pitchFamily="18" charset="0"/>
                <a:cs typeface="Times New Roman" panose="02020603050405020304" pitchFamily="18" charset="0"/>
              </a:rPr>
              <a:t> = $110 (i.e., markup = $30)</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a:p>
            <a:r>
              <a:rPr lang="en-US" sz="2000" dirty="0">
                <a:solidFill>
                  <a:srgbClr val="C00000"/>
                </a:solidFill>
                <a:latin typeface="Times New Roman" panose="02020603050405020304" pitchFamily="18" charset="0"/>
                <a:cs typeface="Times New Roman" panose="02020603050405020304" pitchFamily="18" charset="0"/>
              </a:rPr>
              <a:t>Thus, vertical integration reduces the prices paid </a:t>
            </a:r>
            <a:br>
              <a:rPr lang="en-US" sz="2000" dirty="0">
                <a:solidFill>
                  <a:srgbClr val="C00000"/>
                </a:solidFill>
                <a:latin typeface="Times New Roman" panose="02020603050405020304" pitchFamily="18" charset="0"/>
                <a:cs typeface="Times New Roman" panose="02020603050405020304" pitchFamily="18" charset="0"/>
              </a:rPr>
            </a:br>
            <a:r>
              <a:rPr lang="en-US" sz="2000" dirty="0">
                <a:solidFill>
                  <a:srgbClr val="C00000"/>
                </a:solidFill>
                <a:latin typeface="Times New Roman" panose="02020603050405020304" pitchFamily="18" charset="0"/>
                <a:cs typeface="Times New Roman" panose="02020603050405020304" pitchFamily="18" charset="0"/>
              </a:rPr>
              <a:t>by consumers</a:t>
            </a:r>
          </a:p>
          <a:p>
            <a:pPr lvl="1"/>
            <a:r>
              <a:rPr lang="en-US" sz="1800" dirty="0">
                <a:latin typeface="Times New Roman" panose="02020603050405020304" pitchFamily="18" charset="0"/>
                <a:cs typeface="Times New Roman" panose="02020603050405020304" pitchFamily="18" charset="0"/>
              </a:rPr>
              <a:t>EDM is larger when market power is higher</a:t>
            </a:r>
          </a:p>
        </p:txBody>
      </p:sp>
      <p:sp>
        <p:nvSpPr>
          <p:cNvPr id="4" name="Slide Number Placeholder 3"/>
          <p:cNvSpPr>
            <a:spLocks noGrp="1"/>
          </p:cNvSpPr>
          <p:nvPr>
            <p:ph type="sldNum" sz="quarter" idx="12"/>
          </p:nvPr>
        </p:nvSpPr>
        <p:spPr/>
        <p:txBody>
          <a:bodyPr/>
          <a:lstStyle/>
          <a:p>
            <a:fld id="{65BC2894-B4CD-47B7-AA5C-DCF19E324941}" type="slidenum">
              <a:rPr lang="en-US" smtClean="0"/>
              <a:t>31</a:t>
            </a:fld>
            <a:endParaRPr lang="en-US"/>
          </a:p>
        </p:txBody>
      </p:sp>
      <p:sp>
        <p:nvSpPr>
          <p:cNvPr id="5" name="TextBox 4">
            <a:extLst>
              <a:ext uri="{FF2B5EF4-FFF2-40B4-BE49-F238E27FC236}">
                <a16:creationId xmlns:a16="http://schemas.microsoft.com/office/drawing/2014/main" id="{2749CFF4-9B32-4F60-9BD4-5259A9AD1CF0}"/>
              </a:ext>
            </a:extLst>
          </p:cNvPr>
          <p:cNvSpPr txBox="1"/>
          <p:nvPr/>
        </p:nvSpPr>
        <p:spPr>
          <a:xfrm>
            <a:off x="6772276" y="2786851"/>
            <a:ext cx="2076450" cy="369332"/>
          </a:xfrm>
          <a:prstGeom prst="rect">
            <a:avLst/>
          </a:prstGeom>
          <a:noFill/>
          <a:ln w="38100">
            <a:solidFill>
              <a:srgbClr val="0070C0"/>
            </a:solidFill>
          </a:ln>
        </p:spPr>
        <p:txBody>
          <a:bodyPr wrap="square" rtlCol="0">
            <a:spAutoFit/>
          </a:bodyPr>
          <a:lstStyle/>
          <a:p>
            <a:r>
              <a:rPr lang="en-US" b="1" dirty="0">
                <a:solidFill>
                  <a:srgbClr val="0070C0"/>
                </a:solidFill>
              </a:rPr>
              <a:t>See casebook note</a:t>
            </a:r>
            <a:endParaRPr lang="en-US" b="1" i="1" dirty="0">
              <a:solidFill>
                <a:srgbClr val="0070C0"/>
              </a:solidFill>
            </a:endParaRPr>
          </a:p>
        </p:txBody>
      </p:sp>
      <p:cxnSp>
        <p:nvCxnSpPr>
          <p:cNvPr id="6" name="Straight Arrow Connector 5">
            <a:extLst>
              <a:ext uri="{FF2B5EF4-FFF2-40B4-BE49-F238E27FC236}">
                <a16:creationId xmlns:a16="http://schemas.microsoft.com/office/drawing/2014/main" id="{AD70F092-52F8-4234-A872-3BB7C7EE4A8D}"/>
              </a:ext>
            </a:extLst>
          </p:cNvPr>
          <p:cNvCxnSpPr>
            <a:cxnSpLocks/>
          </p:cNvCxnSpPr>
          <p:nvPr/>
        </p:nvCxnSpPr>
        <p:spPr>
          <a:xfrm flipH="1">
            <a:off x="6019666" y="3072498"/>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4A8E652-00EC-456C-87EE-759EA218A9A7}"/>
              </a:ext>
            </a:extLst>
          </p:cNvPr>
          <p:cNvSpPr txBox="1"/>
          <p:nvPr/>
        </p:nvSpPr>
        <p:spPr>
          <a:xfrm>
            <a:off x="7219950" y="5156021"/>
            <a:ext cx="3838575" cy="1200329"/>
          </a:xfrm>
          <a:prstGeom prst="rect">
            <a:avLst/>
          </a:prstGeom>
          <a:noFill/>
          <a:ln w="38100">
            <a:solidFill>
              <a:srgbClr val="0070C0"/>
            </a:solidFill>
          </a:ln>
        </p:spPr>
        <p:txBody>
          <a:bodyPr wrap="square" rtlCol="0">
            <a:spAutoFit/>
          </a:bodyPr>
          <a:lstStyle/>
          <a:p>
            <a:r>
              <a:rPr lang="en-US" b="1" dirty="0">
                <a:solidFill>
                  <a:srgbClr val="0070C0"/>
                </a:solidFill>
              </a:rPr>
              <a:t> Conservatives stress this point to </a:t>
            </a:r>
            <a:r>
              <a:rPr lang="en-US" b="1" dirty="0">
                <a:solidFill>
                  <a:srgbClr val="0070C0"/>
                </a:solidFill>
                <a:sym typeface="Wingdings" panose="05000000000000000000" pitchFamily="2" charset="2"/>
              </a:rPr>
              <a:t>suggest that high market share should not presume more likely anticompetitive effects “on balance”</a:t>
            </a:r>
            <a:endParaRPr lang="en-US" b="1" i="1" dirty="0">
              <a:solidFill>
                <a:srgbClr val="0070C0"/>
              </a:solidFill>
            </a:endParaRPr>
          </a:p>
        </p:txBody>
      </p:sp>
      <p:cxnSp>
        <p:nvCxnSpPr>
          <p:cNvPr id="8" name="Straight Arrow Connector 7">
            <a:extLst>
              <a:ext uri="{FF2B5EF4-FFF2-40B4-BE49-F238E27FC236}">
                <a16:creationId xmlns:a16="http://schemas.microsoft.com/office/drawing/2014/main" id="{FB62E30C-C9EA-48DF-875D-B18576B5CC1D}"/>
              </a:ext>
            </a:extLst>
          </p:cNvPr>
          <p:cNvCxnSpPr>
            <a:cxnSpLocks/>
          </p:cNvCxnSpPr>
          <p:nvPr/>
        </p:nvCxnSpPr>
        <p:spPr>
          <a:xfrm flipH="1">
            <a:off x="6051780" y="5756185"/>
            <a:ext cx="987195" cy="1030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5875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sz="3200" dirty="0" err="1">
                <a:latin typeface="Times New Roman" panose="02020603050405020304" pitchFamily="18" charset="0"/>
                <a:cs typeface="Times New Roman" panose="02020603050405020304" pitchFamily="18" charset="0"/>
              </a:rPr>
              <a:t>EDM</a:t>
            </a:r>
            <a:r>
              <a:rPr lang="en-US" sz="3200" dirty="0">
                <a:latin typeface="Times New Roman" panose="02020603050405020304" pitchFamily="18" charset="0"/>
                <a:cs typeface="Times New Roman" panose="02020603050405020304" pitchFamily="18" charset="0"/>
              </a:rPr>
              <a:t> Complications Downplayed in </a:t>
            </a:r>
            <a:r>
              <a:rPr lang="en-US" sz="3200" dirty="0" err="1">
                <a:latin typeface="Times New Roman" panose="02020603050405020304" pitchFamily="18" charset="0"/>
                <a:cs typeface="Times New Roman" panose="02020603050405020304" pitchFamily="18" charset="0"/>
              </a:rPr>
              <a:t>VMGs</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19100" y="1468438"/>
            <a:ext cx="10515600" cy="5167312"/>
          </a:xfrm>
        </p:spPr>
        <p:txBody>
          <a:bodyPr>
            <a:normAutofit fontScale="92500" lnSpcReduction="10000"/>
          </a:bodyPr>
          <a:lstStyle/>
          <a:p>
            <a:r>
              <a:rPr lang="en-US" sz="2200" dirty="0" err="1">
                <a:solidFill>
                  <a:srgbClr val="C00000"/>
                </a:solidFill>
                <a:latin typeface="Times New Roman" panose="02020603050405020304" pitchFamily="18" charset="0"/>
                <a:cs typeface="Times New Roman" panose="02020603050405020304" pitchFamily="18" charset="0"/>
              </a:rPr>
              <a:t>EDM</a:t>
            </a:r>
            <a:r>
              <a:rPr lang="en-US" sz="2200" dirty="0">
                <a:solidFill>
                  <a:srgbClr val="C00000"/>
                </a:solidFill>
                <a:latin typeface="Times New Roman" panose="02020603050405020304" pitchFamily="18" charset="0"/>
                <a:cs typeface="Times New Roman" panose="02020603050405020304" pitchFamily="18" charset="0"/>
              </a:rPr>
              <a:t> effects are mitigated (or even eliminated) if some incremental additional downstream sales are diverted from other firms that would purchase the input from the </a:t>
            </a:r>
            <a:r>
              <a:rPr lang="en-US" sz="2200" dirty="0" err="1">
                <a:solidFill>
                  <a:srgbClr val="C00000"/>
                </a:solidFill>
                <a:latin typeface="Times New Roman" panose="02020603050405020304" pitchFamily="18" charset="0"/>
                <a:cs typeface="Times New Roman" panose="02020603050405020304" pitchFamily="18" charset="0"/>
              </a:rPr>
              <a:t>upsteam</a:t>
            </a:r>
            <a:r>
              <a:rPr lang="en-US" sz="2200" dirty="0">
                <a:solidFill>
                  <a:srgbClr val="C00000"/>
                </a:solidFill>
                <a:latin typeface="Times New Roman" panose="02020603050405020304" pitchFamily="18" charset="0"/>
                <a:cs typeface="Times New Roman" panose="02020603050405020304" pitchFamily="18" charset="0"/>
              </a:rPr>
              <a:t> firm</a:t>
            </a:r>
          </a:p>
          <a:p>
            <a:pPr lvl="1"/>
            <a:r>
              <a:rPr lang="en-US" sz="1800" dirty="0">
                <a:latin typeface="Times New Roman" panose="02020603050405020304" pitchFamily="18" charset="0"/>
                <a:cs typeface="Times New Roman" panose="02020603050405020304" pitchFamily="18" charset="0"/>
              </a:rPr>
              <a:t>Suppose that Essendant offers lower wholesale prices to Staples and Staples reduces retail prices in response</a:t>
            </a:r>
          </a:p>
          <a:p>
            <a:pPr lvl="1"/>
            <a:r>
              <a:rPr lang="en-US" sz="1800" dirty="0">
                <a:latin typeface="Times New Roman" panose="02020603050405020304" pitchFamily="18" charset="0"/>
                <a:cs typeface="Times New Roman" panose="02020603050405020304" pitchFamily="18" charset="0"/>
              </a:rPr>
              <a:t>Suppose Staples’ additional customers are diverted Essendant’s other retail customers</a:t>
            </a:r>
          </a:p>
          <a:p>
            <a:pPr lvl="1"/>
            <a:r>
              <a:rPr lang="en-US" sz="1800" dirty="0">
                <a:latin typeface="Times New Roman" panose="02020603050405020304" pitchFamily="18" charset="0"/>
                <a:cs typeface="Times New Roman" panose="02020603050405020304" pitchFamily="18" charset="0"/>
              </a:rPr>
              <a:t>Then the additional Staples retail profits are offset by lower Essendant profits </a:t>
            </a:r>
          </a:p>
          <a:p>
            <a:pPr lvl="1"/>
            <a:r>
              <a:rPr lang="en-US" sz="1800" dirty="0">
                <a:latin typeface="Times New Roman" panose="02020603050405020304" pitchFamily="18" charset="0"/>
                <a:cs typeface="Times New Roman" panose="02020603050405020304" pitchFamily="18" charset="0"/>
              </a:rPr>
              <a:t>This offset mitigates (or even eliminates) the incentive for Staples to lower price and expand</a:t>
            </a:r>
          </a:p>
          <a:p>
            <a:pPr lvl="1"/>
            <a:r>
              <a:rPr lang="en-US" sz="1800" dirty="0">
                <a:latin typeface="Times New Roman" panose="02020603050405020304" pitchFamily="18" charset="0"/>
                <a:cs typeface="Times New Roman" panose="02020603050405020304" pitchFamily="18" charset="0"/>
              </a:rPr>
              <a:t>Mitigation effect is larger if Staples obtains more diversion from Essendant customers</a:t>
            </a:r>
          </a:p>
          <a:p>
            <a:pPr lvl="1"/>
            <a:r>
              <a:rPr lang="en-US" sz="1800" dirty="0">
                <a:latin typeface="Times New Roman" panose="02020603050405020304" pitchFamily="18" charset="0"/>
                <a:cs typeface="Times New Roman" panose="02020603050405020304" pitchFamily="18" charset="0"/>
              </a:rPr>
              <a:t>Incentive can be totally eliminated, if Staples was obtaining a lower pre-merger price from Essendant than were its competitors.  </a:t>
            </a:r>
          </a:p>
          <a:p>
            <a:r>
              <a:rPr lang="en-US" sz="2200" dirty="0" err="1">
                <a:solidFill>
                  <a:srgbClr val="C00000"/>
                </a:solidFill>
                <a:latin typeface="Times New Roman" panose="02020603050405020304" pitchFamily="18" charset="0"/>
                <a:cs typeface="Times New Roman" panose="02020603050405020304" pitchFamily="18" charset="0"/>
              </a:rPr>
              <a:t>EDM</a:t>
            </a:r>
            <a:r>
              <a:rPr lang="en-US" sz="2200" dirty="0">
                <a:solidFill>
                  <a:srgbClr val="C00000"/>
                </a:solidFill>
                <a:latin typeface="Times New Roman" panose="02020603050405020304" pitchFamily="18" charset="0"/>
                <a:cs typeface="Times New Roman" panose="02020603050405020304" pitchFamily="18" charset="0"/>
              </a:rPr>
              <a:t> may not be achieved by the merged firm  </a:t>
            </a:r>
          </a:p>
          <a:p>
            <a:pPr lvl="1"/>
            <a:r>
              <a:rPr lang="en-US" sz="1800" dirty="0">
                <a:latin typeface="Times New Roman" panose="02020603050405020304" pitchFamily="18" charset="0"/>
                <a:cs typeface="Times New Roman" panose="02020603050405020304" pitchFamily="18" charset="0"/>
              </a:rPr>
              <a:t>Upstream firm may have capacity limitations</a:t>
            </a:r>
          </a:p>
          <a:p>
            <a:pPr lvl="1"/>
            <a:r>
              <a:rPr lang="en-US" sz="1800" dirty="0">
                <a:latin typeface="Times New Roman" panose="02020603050405020304" pitchFamily="18" charset="0"/>
                <a:cs typeface="Times New Roman" panose="02020603050405020304" pitchFamily="18" charset="0"/>
              </a:rPr>
              <a:t>Downstream firm may be unable to use the input of the upstream firm </a:t>
            </a:r>
          </a:p>
          <a:p>
            <a:r>
              <a:rPr lang="en-US" sz="2200" dirty="0" err="1">
                <a:solidFill>
                  <a:srgbClr val="C00000"/>
                </a:solidFill>
                <a:latin typeface="Times New Roman" panose="02020603050405020304" pitchFamily="18" charset="0"/>
                <a:cs typeface="Times New Roman" panose="02020603050405020304" pitchFamily="18" charset="0"/>
              </a:rPr>
              <a:t>EDM</a:t>
            </a:r>
            <a:r>
              <a:rPr lang="en-US" sz="2200" dirty="0">
                <a:solidFill>
                  <a:srgbClr val="C00000"/>
                </a:solidFill>
                <a:latin typeface="Times New Roman" panose="02020603050405020304" pitchFamily="18" charset="0"/>
                <a:cs typeface="Times New Roman" panose="02020603050405020304" pitchFamily="18" charset="0"/>
              </a:rPr>
              <a:t> may not be merger-specific </a:t>
            </a:r>
          </a:p>
          <a:p>
            <a:pPr lvl="1"/>
            <a:r>
              <a:rPr lang="en-US" sz="2000" dirty="0" err="1">
                <a:latin typeface="Times New Roman" panose="02020603050405020304" pitchFamily="18" charset="0"/>
                <a:cs typeface="Times New Roman" panose="02020603050405020304" pitchFamily="18" charset="0"/>
              </a:rPr>
              <a:t>EDM</a:t>
            </a:r>
            <a:r>
              <a:rPr lang="en-US" sz="2000" dirty="0">
                <a:latin typeface="Times New Roman" panose="02020603050405020304" pitchFamily="18" charset="0"/>
                <a:cs typeface="Times New Roman" panose="02020603050405020304" pitchFamily="18" charset="0"/>
              </a:rPr>
              <a:t> might be achieved “by contract” without vertical integration</a:t>
            </a:r>
          </a:p>
          <a:p>
            <a:pPr lvl="1"/>
            <a:r>
              <a:rPr lang="en-US" sz="2100" dirty="0">
                <a:latin typeface="Times New Roman" panose="02020603050405020304" pitchFamily="18" charset="0"/>
                <a:cs typeface="Times New Roman" panose="02020603050405020304" pitchFamily="18" charset="0"/>
              </a:rPr>
              <a:t>Examples: Take-or-pay contracts and volume discounts can reduce or eliminate second margin</a:t>
            </a:r>
          </a:p>
          <a:p>
            <a:r>
              <a:rPr lang="en-US" sz="2200" dirty="0" err="1">
                <a:solidFill>
                  <a:srgbClr val="C00000"/>
                </a:solidFill>
                <a:latin typeface="Times New Roman" panose="02020603050405020304" pitchFamily="18" charset="0"/>
                <a:cs typeface="Times New Roman" panose="02020603050405020304" pitchFamily="18" charset="0"/>
              </a:rPr>
              <a:t>EDM</a:t>
            </a:r>
            <a:r>
              <a:rPr lang="en-US" sz="2200" dirty="0">
                <a:solidFill>
                  <a:srgbClr val="C00000"/>
                </a:solidFill>
                <a:latin typeface="Times New Roman" panose="02020603050405020304" pitchFamily="18" charset="0"/>
                <a:cs typeface="Times New Roman" panose="02020603050405020304" pitchFamily="18" charset="0"/>
              </a:rPr>
              <a:t> might not be sufficient to overcome upward pricing pressure from foreclosure or coordination</a:t>
            </a:r>
          </a:p>
        </p:txBody>
      </p:sp>
      <p:sp>
        <p:nvSpPr>
          <p:cNvPr id="4" name="Slide Number Placeholder 3"/>
          <p:cNvSpPr>
            <a:spLocks noGrp="1"/>
          </p:cNvSpPr>
          <p:nvPr>
            <p:ph type="sldNum" sz="quarter" idx="12"/>
          </p:nvPr>
        </p:nvSpPr>
        <p:spPr/>
        <p:txBody>
          <a:bodyPr/>
          <a:lstStyle/>
          <a:p>
            <a:fld id="{65BC2894-B4CD-47B7-AA5C-DCF19E324941}" type="slidenum">
              <a:rPr lang="en-US" smtClean="0"/>
              <a:t>32</a:t>
            </a:fld>
            <a:endParaRPr lang="en-US"/>
          </a:p>
        </p:txBody>
      </p:sp>
    </p:spTree>
    <p:extLst>
      <p:ext uri="{BB962C8B-B14F-4D97-AF65-F5344CB8AC3E}">
        <p14:creationId xmlns:p14="http://schemas.microsoft.com/office/powerpoint/2010/main" val="7300645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D152F-A959-4D66-A6A0-AB9B7DF3437E}"/>
              </a:ext>
            </a:extLst>
          </p:cNvPr>
          <p:cNvSpPr>
            <a:spLocks noGrp="1"/>
          </p:cNvSpPr>
          <p:nvPr>
            <p:ph type="title"/>
          </p:nvPr>
        </p:nvSpPr>
        <p:spPr>
          <a:xfrm>
            <a:off x="561975" y="-231311"/>
            <a:ext cx="10515600" cy="1325563"/>
          </a:xfrm>
        </p:spPr>
        <p:txBody>
          <a:bodyPr/>
          <a:lstStyle/>
          <a:p>
            <a:r>
              <a:rPr lang="en-US" dirty="0"/>
              <a:t>Complexity of EDM Effects in Some Real-World Cases</a:t>
            </a:r>
          </a:p>
        </p:txBody>
      </p:sp>
      <p:sp>
        <p:nvSpPr>
          <p:cNvPr id="3" name="Content Placeholder 2">
            <a:extLst>
              <a:ext uri="{FF2B5EF4-FFF2-40B4-BE49-F238E27FC236}">
                <a16:creationId xmlns:a16="http://schemas.microsoft.com/office/drawing/2014/main" id="{F17297AC-B423-4F5D-9D13-3BE7FDE69590}"/>
              </a:ext>
            </a:extLst>
          </p:cNvPr>
          <p:cNvSpPr>
            <a:spLocks noGrp="1"/>
          </p:cNvSpPr>
          <p:nvPr>
            <p:ph idx="1"/>
          </p:nvPr>
        </p:nvSpPr>
        <p:spPr>
          <a:xfrm>
            <a:off x="257176" y="1320799"/>
            <a:ext cx="8343900" cy="5889626"/>
          </a:xfrm>
        </p:spPr>
        <p:txBody>
          <a:bodyPr>
            <a:normAutofit/>
          </a:bodyPr>
          <a:lstStyle/>
          <a:p>
            <a:r>
              <a:rPr lang="en-US" sz="2000" i="1" dirty="0">
                <a:solidFill>
                  <a:srgbClr val="C00000"/>
                </a:solidFill>
              </a:rPr>
              <a:t>AT&amp;T/Time Warner </a:t>
            </a:r>
            <a:r>
              <a:rPr lang="en-US" sz="2000" dirty="0">
                <a:solidFill>
                  <a:srgbClr val="C00000"/>
                </a:solidFill>
              </a:rPr>
              <a:t>(2018)</a:t>
            </a:r>
          </a:p>
          <a:p>
            <a:pPr lvl="1"/>
            <a:r>
              <a:rPr lang="en-US" sz="1600" dirty="0"/>
              <a:t>DOJ expert reduced </a:t>
            </a:r>
            <a:r>
              <a:rPr lang="en-US" sz="1600" dirty="0" err="1"/>
              <a:t>EDM</a:t>
            </a:r>
            <a:r>
              <a:rPr lang="en-US" sz="1600" dirty="0"/>
              <a:t> estimate to take into account mitigation of incentives from TW lost revenue if AT&amp;T rivals’ subscribers divert to DirecTV</a:t>
            </a:r>
          </a:p>
          <a:p>
            <a:r>
              <a:rPr lang="en-US" sz="2000" i="1" dirty="0">
                <a:solidFill>
                  <a:srgbClr val="C00000"/>
                </a:solidFill>
              </a:rPr>
              <a:t>Staples/Essendant </a:t>
            </a:r>
            <a:r>
              <a:rPr lang="en-US" sz="2000" dirty="0">
                <a:solidFill>
                  <a:srgbClr val="C00000"/>
                </a:solidFill>
              </a:rPr>
              <a:t>(2019)</a:t>
            </a:r>
          </a:p>
          <a:p>
            <a:pPr lvl="1"/>
            <a:r>
              <a:rPr lang="en-US" sz="1600" dirty="0"/>
              <a:t>No </a:t>
            </a:r>
            <a:r>
              <a:rPr lang="en-US" sz="1600" dirty="0" err="1"/>
              <a:t>EDM</a:t>
            </a:r>
            <a:r>
              <a:rPr lang="en-US" sz="1600" dirty="0"/>
              <a:t> found by FTC</a:t>
            </a:r>
          </a:p>
          <a:p>
            <a:pPr lvl="1"/>
            <a:r>
              <a:rPr lang="en-US" sz="1600" dirty="0"/>
              <a:t>Staples apparently was sufficiently large to obtain </a:t>
            </a:r>
          </a:p>
          <a:p>
            <a:r>
              <a:rPr lang="en-US" sz="2000" dirty="0">
                <a:solidFill>
                  <a:srgbClr val="C00000"/>
                </a:solidFill>
              </a:rPr>
              <a:t>Coke and Pepsi Bottler Acquisitions (2010) </a:t>
            </a:r>
          </a:p>
          <a:p>
            <a:pPr lvl="1"/>
            <a:r>
              <a:rPr lang="en-US" sz="1600" dirty="0"/>
              <a:t>Both firms acquire more bottlers in 2011</a:t>
            </a:r>
          </a:p>
          <a:p>
            <a:pPr lvl="1"/>
            <a:r>
              <a:rPr lang="en-US" sz="1600" dirty="0"/>
              <a:t>FTC clears deals with “firewall” remedy to allow efficiencies while protecting Dr. Pepper brands from misuse of information </a:t>
            </a:r>
          </a:p>
          <a:p>
            <a:pPr lvl="1"/>
            <a:r>
              <a:rPr lang="en-US" sz="1600" dirty="0"/>
              <a:t>Recent empirical study showed the Coke and Pepsi prices fell, </a:t>
            </a:r>
            <a:r>
              <a:rPr lang="en-US" sz="1600" i="1" dirty="0">
                <a:solidFill>
                  <a:srgbClr val="C00000"/>
                </a:solidFill>
              </a:rPr>
              <a:t>but Dr. Pepper prices increased</a:t>
            </a:r>
          </a:p>
          <a:p>
            <a:r>
              <a:rPr lang="en-US" sz="2000" i="1" dirty="0">
                <a:solidFill>
                  <a:srgbClr val="C00000"/>
                </a:solidFill>
              </a:rPr>
              <a:t>AT&amp;T/McCaw </a:t>
            </a:r>
          </a:p>
          <a:p>
            <a:pPr lvl="1"/>
            <a:r>
              <a:rPr lang="en-US" sz="1600" dirty="0"/>
              <a:t>AT&amp;T sold network infrastructure for cellular networks like McCaw’s</a:t>
            </a:r>
          </a:p>
          <a:p>
            <a:pPr lvl="1"/>
            <a:r>
              <a:rPr lang="en-US" sz="1600" dirty="0"/>
              <a:t>But McCaw’s infrastructure was incompatible with AT&amp;T’s equipment </a:t>
            </a:r>
          </a:p>
          <a:p>
            <a:pPr lvl="1"/>
            <a:r>
              <a:rPr lang="en-US" sz="1600" dirty="0"/>
              <a:t>Thus, no </a:t>
            </a:r>
            <a:r>
              <a:rPr lang="en-US" sz="1600" dirty="0" err="1"/>
              <a:t>EDM</a:t>
            </a:r>
            <a:r>
              <a:rPr lang="en-US" sz="1600" dirty="0"/>
              <a:t> possible </a:t>
            </a:r>
          </a:p>
        </p:txBody>
      </p:sp>
      <p:sp>
        <p:nvSpPr>
          <p:cNvPr id="11" name="TextBox 10">
            <a:extLst>
              <a:ext uri="{FF2B5EF4-FFF2-40B4-BE49-F238E27FC236}">
                <a16:creationId xmlns:a16="http://schemas.microsoft.com/office/drawing/2014/main" id="{C2B4A9E6-056E-491B-8DCF-5BE706E416ED}"/>
              </a:ext>
            </a:extLst>
          </p:cNvPr>
          <p:cNvSpPr txBox="1"/>
          <p:nvPr/>
        </p:nvSpPr>
        <p:spPr>
          <a:xfrm>
            <a:off x="7691437" y="4872826"/>
            <a:ext cx="2928938" cy="646331"/>
          </a:xfrm>
          <a:prstGeom prst="rect">
            <a:avLst/>
          </a:prstGeom>
          <a:noFill/>
          <a:ln w="38100">
            <a:solidFill>
              <a:srgbClr val="0070C0"/>
            </a:solidFill>
          </a:ln>
        </p:spPr>
        <p:txBody>
          <a:bodyPr wrap="square" rtlCol="0">
            <a:spAutoFit/>
          </a:bodyPr>
          <a:lstStyle/>
          <a:p>
            <a:r>
              <a:rPr lang="en-US" b="1" dirty="0">
                <a:solidFill>
                  <a:srgbClr val="0070C0"/>
                </a:solidFill>
              </a:rPr>
              <a:t>“Diagonal” merger in </a:t>
            </a:r>
            <a:r>
              <a:rPr lang="en-US" b="1" dirty="0" err="1">
                <a:solidFill>
                  <a:srgbClr val="0070C0"/>
                </a:solidFill>
              </a:rPr>
              <a:t>VMGs</a:t>
            </a:r>
            <a:r>
              <a:rPr lang="en-US" b="1" dirty="0">
                <a:solidFill>
                  <a:srgbClr val="0070C0"/>
                </a:solidFill>
              </a:rPr>
              <a:t>’ parlance</a:t>
            </a:r>
            <a:endParaRPr lang="en-US" b="1" i="1" dirty="0">
              <a:solidFill>
                <a:srgbClr val="0070C0"/>
              </a:solidFill>
            </a:endParaRPr>
          </a:p>
        </p:txBody>
      </p:sp>
      <p:cxnSp>
        <p:nvCxnSpPr>
          <p:cNvPr id="12" name="Straight Arrow Connector 11">
            <a:extLst>
              <a:ext uri="{FF2B5EF4-FFF2-40B4-BE49-F238E27FC236}">
                <a16:creationId xmlns:a16="http://schemas.microsoft.com/office/drawing/2014/main" id="{9697E3B7-3C72-43B2-A7CF-F9915E3C3D48}"/>
              </a:ext>
            </a:extLst>
          </p:cNvPr>
          <p:cNvCxnSpPr>
            <a:cxnSpLocks/>
          </p:cNvCxnSpPr>
          <p:nvPr/>
        </p:nvCxnSpPr>
        <p:spPr>
          <a:xfrm flipH="1">
            <a:off x="6938828" y="5158473"/>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63486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CDB06-A265-499C-8D98-3B121B45264B}"/>
              </a:ext>
            </a:extLst>
          </p:cNvPr>
          <p:cNvSpPr>
            <a:spLocks noGrp="1"/>
          </p:cNvSpPr>
          <p:nvPr>
            <p:ph type="title"/>
          </p:nvPr>
        </p:nvSpPr>
        <p:spPr/>
        <p:txBody>
          <a:bodyPr/>
          <a:lstStyle/>
          <a:p>
            <a:r>
              <a:rPr lang="en-US" dirty="0" err="1"/>
              <a:t>VMGs</a:t>
            </a:r>
            <a:r>
              <a:rPr lang="en-US" dirty="0"/>
              <a:t> Foreclosure Analysis</a:t>
            </a:r>
          </a:p>
        </p:txBody>
      </p:sp>
      <p:sp>
        <p:nvSpPr>
          <p:cNvPr id="3" name="Content Placeholder 2">
            <a:extLst>
              <a:ext uri="{FF2B5EF4-FFF2-40B4-BE49-F238E27FC236}">
                <a16:creationId xmlns:a16="http://schemas.microsoft.com/office/drawing/2014/main" id="{F1ECE528-07E0-4082-9F8F-955569153695}"/>
              </a:ext>
            </a:extLst>
          </p:cNvPr>
          <p:cNvSpPr>
            <a:spLocks noGrp="1"/>
          </p:cNvSpPr>
          <p:nvPr>
            <p:ph idx="1"/>
          </p:nvPr>
        </p:nvSpPr>
        <p:spPr>
          <a:xfrm>
            <a:off x="210709" y="1600785"/>
            <a:ext cx="6753225" cy="5120689"/>
          </a:xfrm>
        </p:spPr>
        <p:txBody>
          <a:bodyPr>
            <a:normAutofit fontScale="92500" lnSpcReduction="20000"/>
          </a:bodyPr>
          <a:lstStyle/>
          <a:p>
            <a:pPr>
              <a:lnSpc>
                <a:spcPct val="100000"/>
              </a:lnSpc>
            </a:pPr>
            <a:r>
              <a:rPr lang="en-US" sz="2400" dirty="0" err="1"/>
              <a:t>VMGs</a:t>
            </a:r>
            <a:r>
              <a:rPr lang="en-US" sz="2400" dirty="0"/>
              <a:t> recognize 3 foreclosure flavors </a:t>
            </a:r>
          </a:p>
          <a:p>
            <a:pPr lvl="1">
              <a:lnSpc>
                <a:spcPct val="100000"/>
              </a:lnSpc>
            </a:pPr>
            <a:r>
              <a:rPr lang="en-US" sz="2000" i="1" dirty="0">
                <a:solidFill>
                  <a:srgbClr val="C00000"/>
                </a:solidFill>
              </a:rPr>
              <a:t>Total foreclosure</a:t>
            </a:r>
            <a:r>
              <a:rPr lang="en-US" sz="2000" dirty="0"/>
              <a:t>: Upstream merging firm refuses to sell to (one or more) targeted downstream rivals </a:t>
            </a:r>
          </a:p>
          <a:p>
            <a:pPr lvl="1">
              <a:lnSpc>
                <a:spcPct val="100000"/>
              </a:lnSpc>
            </a:pPr>
            <a:r>
              <a:rPr lang="en-US" sz="2000" i="1" dirty="0">
                <a:solidFill>
                  <a:srgbClr val="C00000"/>
                </a:solidFill>
              </a:rPr>
              <a:t>Partial foreclosure</a:t>
            </a:r>
            <a:r>
              <a:rPr lang="en-US" sz="2000" dirty="0">
                <a:solidFill>
                  <a:srgbClr val="C00000"/>
                </a:solidFill>
              </a:rPr>
              <a:t>: </a:t>
            </a:r>
            <a:r>
              <a:rPr lang="en-US" sz="2000" dirty="0"/>
              <a:t>Upstream merging firm raises the input prices  charged to targeted downstream rivals </a:t>
            </a:r>
          </a:p>
          <a:p>
            <a:pPr lvl="1">
              <a:lnSpc>
                <a:spcPct val="100000"/>
              </a:lnSpc>
            </a:pPr>
            <a:r>
              <a:rPr lang="en-US" sz="2000" i="1" dirty="0">
                <a:solidFill>
                  <a:srgbClr val="C00000"/>
                </a:solidFill>
              </a:rPr>
              <a:t>Nash Bargaining Equilibrium (</a:t>
            </a:r>
            <a:r>
              <a:rPr lang="en-US" sz="2000" i="1" dirty="0" err="1">
                <a:solidFill>
                  <a:srgbClr val="C00000"/>
                </a:solidFill>
              </a:rPr>
              <a:t>NBE</a:t>
            </a:r>
            <a:r>
              <a:rPr lang="en-US" sz="2000" i="1" dirty="0">
                <a:solidFill>
                  <a:srgbClr val="C00000"/>
                </a:solidFill>
              </a:rPr>
              <a:t>)</a:t>
            </a:r>
            <a:r>
              <a:rPr lang="en-US" sz="2000" dirty="0">
                <a:solidFill>
                  <a:srgbClr val="C00000"/>
                </a:solidFill>
              </a:rPr>
              <a:t>: </a:t>
            </a:r>
            <a:r>
              <a:rPr lang="en-US" sz="2000" dirty="0"/>
              <a:t>Upstream merging firm uses the increased bargaining leverage gained by the merger to negotiate higher input prices with targeted downstream rivals </a:t>
            </a:r>
          </a:p>
          <a:p>
            <a:pPr>
              <a:lnSpc>
                <a:spcPct val="100000"/>
              </a:lnSpc>
            </a:pPr>
            <a:r>
              <a:rPr lang="en-US" sz="2400" dirty="0"/>
              <a:t>VMGs recognize that vertical mergers can lead to reduced innovation</a:t>
            </a:r>
          </a:p>
          <a:p>
            <a:pPr>
              <a:lnSpc>
                <a:spcPct val="100000"/>
              </a:lnSpc>
            </a:pPr>
            <a:r>
              <a:rPr lang="en-US" sz="2400" dirty="0"/>
              <a:t>But VMGs stress “quantitative analysis” of </a:t>
            </a:r>
            <a:br>
              <a:rPr lang="en-US" sz="2400" dirty="0"/>
            </a:br>
            <a:r>
              <a:rPr lang="en-US" sz="2400" dirty="0"/>
              <a:t>“total foreclosure”</a:t>
            </a:r>
          </a:p>
          <a:p>
            <a:pPr lvl="1">
              <a:lnSpc>
                <a:spcPct val="100000"/>
              </a:lnSpc>
            </a:pPr>
            <a:r>
              <a:rPr lang="en-US" sz="2000" dirty="0"/>
              <a:t>It is the easiest to quantify </a:t>
            </a:r>
          </a:p>
          <a:p>
            <a:pPr lvl="1">
              <a:lnSpc>
                <a:spcPct val="100000"/>
              </a:lnSpc>
            </a:pPr>
            <a:r>
              <a:rPr lang="en-US" sz="2000" dirty="0"/>
              <a:t>It also is the least profitable </a:t>
            </a:r>
            <a:r>
              <a:rPr lang="en-US" sz="2000" i="1" dirty="0"/>
              <a:t>(as noted above)</a:t>
            </a:r>
          </a:p>
          <a:p>
            <a:pPr lvl="1">
              <a:lnSpc>
                <a:spcPct val="100000"/>
              </a:lnSpc>
            </a:pPr>
            <a:r>
              <a:rPr lang="en-US" sz="2000" dirty="0"/>
              <a:t>It also can not really be applied when the harm is reduced innovation  </a:t>
            </a:r>
          </a:p>
        </p:txBody>
      </p:sp>
      <p:sp>
        <p:nvSpPr>
          <p:cNvPr id="4" name="Slide Number Placeholder 3">
            <a:extLst>
              <a:ext uri="{FF2B5EF4-FFF2-40B4-BE49-F238E27FC236}">
                <a16:creationId xmlns:a16="http://schemas.microsoft.com/office/drawing/2014/main" id="{98CFE16E-CF92-45CA-8862-1ADF13FCB0DB}"/>
              </a:ext>
            </a:extLst>
          </p:cNvPr>
          <p:cNvSpPr>
            <a:spLocks noGrp="1"/>
          </p:cNvSpPr>
          <p:nvPr>
            <p:ph type="sldNum" sz="quarter" idx="12"/>
          </p:nvPr>
        </p:nvSpPr>
        <p:spPr/>
        <p:txBody>
          <a:bodyPr/>
          <a:lstStyle/>
          <a:p>
            <a:fld id="{65BC2894-B4CD-47B7-AA5C-DCF19E324941}" type="slidenum">
              <a:rPr lang="en-US" smtClean="0"/>
              <a:t>34</a:t>
            </a:fld>
            <a:endParaRPr lang="en-US"/>
          </a:p>
        </p:txBody>
      </p:sp>
      <p:sp>
        <p:nvSpPr>
          <p:cNvPr id="5" name="TextBox 4">
            <a:extLst>
              <a:ext uri="{FF2B5EF4-FFF2-40B4-BE49-F238E27FC236}">
                <a16:creationId xmlns:a16="http://schemas.microsoft.com/office/drawing/2014/main" id="{F079DCB7-4421-4F10-83A6-EB0CDE46BBE1}"/>
              </a:ext>
            </a:extLst>
          </p:cNvPr>
          <p:cNvSpPr txBox="1"/>
          <p:nvPr/>
        </p:nvSpPr>
        <p:spPr>
          <a:xfrm>
            <a:off x="8467725" y="1369452"/>
            <a:ext cx="3429000" cy="1200329"/>
          </a:xfrm>
          <a:prstGeom prst="rect">
            <a:avLst/>
          </a:prstGeom>
          <a:noFill/>
          <a:ln w="38100">
            <a:solidFill>
              <a:srgbClr val="0070C0"/>
            </a:solidFill>
          </a:ln>
        </p:spPr>
        <p:txBody>
          <a:bodyPr wrap="square" rtlCol="0">
            <a:spAutoFit/>
          </a:bodyPr>
          <a:lstStyle/>
          <a:p>
            <a:r>
              <a:rPr lang="en-US" b="1" dirty="0">
                <a:solidFill>
                  <a:srgbClr val="0070C0"/>
                </a:solidFill>
              </a:rPr>
              <a:t>Total foreclosure is an </a:t>
            </a:r>
            <a:r>
              <a:rPr lang="en-US" b="1" i="1" dirty="0">
                <a:solidFill>
                  <a:srgbClr val="C00000"/>
                </a:solidFill>
              </a:rPr>
              <a:t>“infinite” </a:t>
            </a:r>
            <a:r>
              <a:rPr lang="en-US" b="1" dirty="0">
                <a:solidFill>
                  <a:srgbClr val="C00000"/>
                </a:solidFill>
              </a:rPr>
              <a:t>price increase.  </a:t>
            </a:r>
            <a:r>
              <a:rPr lang="en-US" b="1" dirty="0">
                <a:solidFill>
                  <a:srgbClr val="0070C0"/>
                </a:solidFill>
              </a:rPr>
              <a:t>It generally is more profitable to raise price rather than totally foreclose</a:t>
            </a:r>
          </a:p>
        </p:txBody>
      </p:sp>
      <p:cxnSp>
        <p:nvCxnSpPr>
          <p:cNvPr id="6" name="Straight Arrow Connector 5">
            <a:extLst>
              <a:ext uri="{FF2B5EF4-FFF2-40B4-BE49-F238E27FC236}">
                <a16:creationId xmlns:a16="http://schemas.microsoft.com/office/drawing/2014/main" id="{D9C90C8C-B9C2-4269-A996-638091D2C292}"/>
              </a:ext>
            </a:extLst>
          </p:cNvPr>
          <p:cNvCxnSpPr>
            <a:cxnSpLocks/>
          </p:cNvCxnSpPr>
          <p:nvPr/>
        </p:nvCxnSpPr>
        <p:spPr>
          <a:xfrm flipH="1">
            <a:off x="6808401" y="2029963"/>
            <a:ext cx="1428750" cy="4009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E527D92-EBAB-42A3-90B1-A74B12821354}"/>
              </a:ext>
            </a:extLst>
          </p:cNvPr>
          <p:cNvSpPr txBox="1"/>
          <p:nvPr/>
        </p:nvSpPr>
        <p:spPr>
          <a:xfrm>
            <a:off x="7720828" y="4298373"/>
            <a:ext cx="3861571" cy="923330"/>
          </a:xfrm>
          <a:prstGeom prst="rect">
            <a:avLst/>
          </a:prstGeom>
          <a:noFill/>
          <a:ln w="38100">
            <a:solidFill>
              <a:srgbClr val="0070C0"/>
            </a:solidFill>
          </a:ln>
        </p:spPr>
        <p:txBody>
          <a:bodyPr wrap="square" rtlCol="0">
            <a:spAutoFit/>
          </a:bodyPr>
          <a:lstStyle/>
          <a:p>
            <a:r>
              <a:rPr lang="en-US" b="1" dirty="0">
                <a:solidFill>
                  <a:srgbClr val="0070C0"/>
                </a:solidFill>
              </a:rPr>
              <a:t>Later slides discuss quantification of total foreclosure and comparison to profitability of </a:t>
            </a:r>
            <a:r>
              <a:rPr lang="en-US" b="1" dirty="0" err="1">
                <a:solidFill>
                  <a:srgbClr val="0070C0"/>
                </a:solidFill>
              </a:rPr>
              <a:t>NBE</a:t>
            </a:r>
            <a:endParaRPr lang="en-US" b="1" dirty="0">
              <a:solidFill>
                <a:srgbClr val="0070C0"/>
              </a:solidFill>
            </a:endParaRPr>
          </a:p>
        </p:txBody>
      </p:sp>
      <p:cxnSp>
        <p:nvCxnSpPr>
          <p:cNvPr id="14" name="Straight Arrow Connector 13">
            <a:extLst>
              <a:ext uri="{FF2B5EF4-FFF2-40B4-BE49-F238E27FC236}">
                <a16:creationId xmlns:a16="http://schemas.microsoft.com/office/drawing/2014/main" id="{D707ED5F-61A9-4EEC-BC95-8C64CBDEFC6C}"/>
              </a:ext>
            </a:extLst>
          </p:cNvPr>
          <p:cNvCxnSpPr>
            <a:cxnSpLocks/>
          </p:cNvCxnSpPr>
          <p:nvPr/>
        </p:nvCxnSpPr>
        <p:spPr>
          <a:xfrm flipH="1">
            <a:off x="6165464" y="4797732"/>
            <a:ext cx="1285875" cy="35260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1CA159E-DBE5-4EBA-80CA-53ACE89AFF48}"/>
              </a:ext>
            </a:extLst>
          </p:cNvPr>
          <p:cNvSpPr txBox="1"/>
          <p:nvPr/>
        </p:nvSpPr>
        <p:spPr>
          <a:xfrm>
            <a:off x="8467725" y="3049948"/>
            <a:ext cx="1914525" cy="369332"/>
          </a:xfrm>
          <a:prstGeom prst="rect">
            <a:avLst/>
          </a:prstGeom>
          <a:noFill/>
          <a:ln w="38100">
            <a:solidFill>
              <a:srgbClr val="0070C0"/>
            </a:solidFill>
          </a:ln>
        </p:spPr>
        <p:txBody>
          <a:bodyPr wrap="square" rtlCol="0">
            <a:spAutoFit/>
          </a:bodyPr>
          <a:lstStyle/>
          <a:p>
            <a:r>
              <a:rPr lang="en-US" b="1" dirty="0">
                <a:solidFill>
                  <a:srgbClr val="0070C0"/>
                </a:solidFill>
              </a:rPr>
              <a:t>As in AT&amp;T/TW</a:t>
            </a:r>
          </a:p>
        </p:txBody>
      </p:sp>
      <p:cxnSp>
        <p:nvCxnSpPr>
          <p:cNvPr id="15" name="Straight Arrow Connector 14">
            <a:extLst>
              <a:ext uri="{FF2B5EF4-FFF2-40B4-BE49-F238E27FC236}">
                <a16:creationId xmlns:a16="http://schemas.microsoft.com/office/drawing/2014/main" id="{E1086E56-2914-45A0-8A87-8BE927BB9700}"/>
              </a:ext>
            </a:extLst>
          </p:cNvPr>
          <p:cNvCxnSpPr>
            <a:cxnSpLocks/>
          </p:cNvCxnSpPr>
          <p:nvPr/>
        </p:nvCxnSpPr>
        <p:spPr>
          <a:xfrm flipH="1">
            <a:off x="6858000" y="3219865"/>
            <a:ext cx="1428750" cy="4009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066B181-676F-45E3-A45E-6051D1B913C2}"/>
              </a:ext>
            </a:extLst>
          </p:cNvPr>
          <p:cNvSpPr txBox="1"/>
          <p:nvPr/>
        </p:nvSpPr>
        <p:spPr>
          <a:xfrm>
            <a:off x="8158212" y="5529910"/>
            <a:ext cx="3578159" cy="646331"/>
          </a:xfrm>
          <a:prstGeom prst="rect">
            <a:avLst/>
          </a:prstGeom>
          <a:noFill/>
          <a:ln w="38100">
            <a:solidFill>
              <a:srgbClr val="0070C0"/>
            </a:solidFill>
          </a:ln>
        </p:spPr>
        <p:txBody>
          <a:bodyPr wrap="square" rtlCol="0">
            <a:spAutoFit/>
          </a:bodyPr>
          <a:lstStyle/>
          <a:p>
            <a:r>
              <a:rPr lang="en-US" b="1" dirty="0">
                <a:solidFill>
                  <a:srgbClr val="0070C0"/>
                </a:solidFill>
              </a:rPr>
              <a:t>This was noted by D.C. Cir. in AT&amp;T/TW opinion</a:t>
            </a:r>
          </a:p>
        </p:txBody>
      </p:sp>
      <p:cxnSp>
        <p:nvCxnSpPr>
          <p:cNvPr id="16" name="Straight Arrow Connector 15">
            <a:extLst>
              <a:ext uri="{FF2B5EF4-FFF2-40B4-BE49-F238E27FC236}">
                <a16:creationId xmlns:a16="http://schemas.microsoft.com/office/drawing/2014/main" id="{935E8575-934F-44B1-A720-AC495994BC3A}"/>
              </a:ext>
            </a:extLst>
          </p:cNvPr>
          <p:cNvCxnSpPr>
            <a:cxnSpLocks/>
          </p:cNvCxnSpPr>
          <p:nvPr/>
        </p:nvCxnSpPr>
        <p:spPr>
          <a:xfrm flipH="1">
            <a:off x="6548487" y="5699827"/>
            <a:ext cx="1428750" cy="4009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00210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D152F-A959-4D66-A6A0-AB9B7DF3437E}"/>
              </a:ext>
            </a:extLst>
          </p:cNvPr>
          <p:cNvSpPr>
            <a:spLocks noGrp="1"/>
          </p:cNvSpPr>
          <p:nvPr>
            <p:ph type="title"/>
          </p:nvPr>
        </p:nvSpPr>
        <p:spPr>
          <a:xfrm>
            <a:off x="523874" y="0"/>
            <a:ext cx="11146509" cy="1325563"/>
          </a:xfrm>
        </p:spPr>
        <p:txBody>
          <a:bodyPr/>
          <a:lstStyle/>
          <a:p>
            <a:r>
              <a:rPr lang="en-US" dirty="0"/>
              <a:t>Lam/KLA (2016) –Foreclosure Can Reduce Innovation</a:t>
            </a:r>
          </a:p>
        </p:txBody>
      </p:sp>
      <p:sp>
        <p:nvSpPr>
          <p:cNvPr id="3" name="Content Placeholder 2">
            <a:extLst>
              <a:ext uri="{FF2B5EF4-FFF2-40B4-BE49-F238E27FC236}">
                <a16:creationId xmlns:a16="http://schemas.microsoft.com/office/drawing/2014/main" id="{F17297AC-B423-4F5D-9D13-3BE7FDE69590}"/>
              </a:ext>
            </a:extLst>
          </p:cNvPr>
          <p:cNvSpPr>
            <a:spLocks noGrp="1"/>
          </p:cNvSpPr>
          <p:nvPr>
            <p:ph idx="1"/>
          </p:nvPr>
        </p:nvSpPr>
        <p:spPr>
          <a:xfrm>
            <a:off x="190974" y="1358899"/>
            <a:ext cx="9096375" cy="5889626"/>
          </a:xfrm>
        </p:spPr>
        <p:txBody>
          <a:bodyPr>
            <a:normAutofit/>
          </a:bodyPr>
          <a:lstStyle/>
          <a:p>
            <a:r>
              <a:rPr lang="en-US" sz="2200" dirty="0">
                <a:solidFill>
                  <a:srgbClr val="C00000"/>
                </a:solidFill>
              </a:rPr>
              <a:t>Market Facts</a:t>
            </a:r>
          </a:p>
          <a:p>
            <a:pPr lvl="1"/>
            <a:r>
              <a:rPr lang="en-US" sz="1800" dirty="0"/>
              <a:t>LAM leading producer of “tools” for manufacturing semi-conductors; </a:t>
            </a:r>
          </a:p>
          <a:p>
            <a:pPr lvl="1"/>
            <a:r>
              <a:rPr lang="en-US" sz="1800" dirty="0" err="1"/>
              <a:t>KLA</a:t>
            </a:r>
            <a:r>
              <a:rPr lang="en-US" sz="1800" dirty="0"/>
              <a:t> leading producer of certain critical equipment for measuring defects on semi-conductors</a:t>
            </a:r>
          </a:p>
          <a:p>
            <a:r>
              <a:rPr lang="en-US" sz="2200" dirty="0">
                <a:solidFill>
                  <a:srgbClr val="C00000"/>
                </a:solidFill>
              </a:rPr>
              <a:t>Merger concerns</a:t>
            </a:r>
            <a:endParaRPr lang="en-US" sz="2200" dirty="0"/>
          </a:p>
          <a:p>
            <a:pPr lvl="1"/>
            <a:r>
              <a:rPr lang="en-US" sz="2000" dirty="0"/>
              <a:t>KLA would have incentive to raise rivals’ costs of its tools</a:t>
            </a:r>
          </a:p>
          <a:p>
            <a:pPr lvl="1"/>
            <a:r>
              <a:rPr lang="en-US" sz="2000" b="1" i="1" dirty="0">
                <a:solidFill>
                  <a:srgbClr val="0070C0"/>
                </a:solidFill>
              </a:rPr>
              <a:t>More importantly -- </a:t>
            </a:r>
            <a:r>
              <a:rPr lang="en-US" sz="2000" b="1" dirty="0">
                <a:solidFill>
                  <a:srgbClr val="0070C0"/>
                </a:solidFill>
              </a:rPr>
              <a:t>KLA would have incentive to deny or delay critical information and innovative new products to LAM’s rivals </a:t>
            </a:r>
          </a:p>
          <a:p>
            <a:pPr lvl="1"/>
            <a:r>
              <a:rPr lang="en-US" sz="2000" dirty="0" err="1"/>
              <a:t>KLA</a:t>
            </a:r>
            <a:r>
              <a:rPr lang="en-US" sz="2000" dirty="0"/>
              <a:t> would provide LAM with information about rival innovations, </a:t>
            </a:r>
            <a:br>
              <a:rPr lang="en-US" sz="2000" dirty="0"/>
            </a:br>
            <a:r>
              <a:rPr lang="en-US" sz="2000" dirty="0"/>
              <a:t>which it would learn in advance about in the normal course</a:t>
            </a:r>
          </a:p>
          <a:p>
            <a:r>
              <a:rPr lang="en-US" sz="2200" dirty="0">
                <a:solidFill>
                  <a:srgbClr val="C00000"/>
                </a:solidFill>
              </a:rPr>
              <a:t>Outcome </a:t>
            </a:r>
          </a:p>
          <a:p>
            <a:pPr lvl="1"/>
            <a:r>
              <a:rPr lang="en-US" sz="2000" dirty="0"/>
              <a:t>Proposed merger abandoned </a:t>
            </a:r>
          </a:p>
          <a:p>
            <a:pPr lvl="1"/>
            <a:r>
              <a:rPr lang="en-US" sz="2000" dirty="0"/>
              <a:t>DOJ apparently refused firewall remedy </a:t>
            </a:r>
          </a:p>
          <a:p>
            <a:pPr lvl="1"/>
            <a:r>
              <a:rPr lang="en-US" sz="2000" dirty="0"/>
              <a:t>DOJ apparently demanded divestiture of “critical” </a:t>
            </a:r>
            <a:r>
              <a:rPr lang="en-US" sz="2000" dirty="0" err="1"/>
              <a:t>KLA</a:t>
            </a:r>
            <a:r>
              <a:rPr lang="en-US" sz="2000" dirty="0"/>
              <a:t> tools</a:t>
            </a:r>
          </a:p>
          <a:p>
            <a:pPr lvl="1"/>
            <a:endParaRPr lang="en-US" sz="1800" dirty="0">
              <a:solidFill>
                <a:srgbClr val="C00000"/>
              </a:solidFill>
            </a:endParaRPr>
          </a:p>
        </p:txBody>
      </p:sp>
    </p:spTree>
    <p:extLst>
      <p:ext uri="{BB962C8B-B14F-4D97-AF65-F5344CB8AC3E}">
        <p14:creationId xmlns:p14="http://schemas.microsoft.com/office/powerpoint/2010/main" val="10836114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C3943-003A-4EBB-931A-F620E39CA504}"/>
              </a:ext>
            </a:extLst>
          </p:cNvPr>
          <p:cNvSpPr>
            <a:spLocks noGrp="1"/>
          </p:cNvSpPr>
          <p:nvPr>
            <p:ph type="title"/>
          </p:nvPr>
        </p:nvSpPr>
        <p:spPr/>
        <p:txBody>
          <a:bodyPr>
            <a:normAutofit/>
          </a:bodyPr>
          <a:lstStyle/>
          <a:p>
            <a:pPr algn="ctr"/>
            <a:r>
              <a:rPr lang="en-US" sz="3200" dirty="0"/>
              <a:t>Quantifying Foreclosure Incentives</a:t>
            </a:r>
            <a:endParaRPr lang="en-US" sz="3200" dirty="0">
              <a:solidFill>
                <a:srgbClr val="C00000"/>
              </a:solidFill>
            </a:endParaRPr>
          </a:p>
        </p:txBody>
      </p:sp>
      <p:sp>
        <p:nvSpPr>
          <p:cNvPr id="3" name="Text Placeholder 2">
            <a:extLst>
              <a:ext uri="{FF2B5EF4-FFF2-40B4-BE49-F238E27FC236}">
                <a16:creationId xmlns:a16="http://schemas.microsoft.com/office/drawing/2014/main" id="{87DB47B6-9323-47C3-8B32-040B45CB52F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851A984-1827-4813-9AE5-DC62140020F7}"/>
              </a:ext>
            </a:extLst>
          </p:cNvPr>
          <p:cNvSpPr>
            <a:spLocks noGrp="1"/>
          </p:cNvSpPr>
          <p:nvPr>
            <p:ph type="sldNum" sz="quarter" idx="12"/>
          </p:nvPr>
        </p:nvSpPr>
        <p:spPr/>
        <p:txBody>
          <a:bodyPr/>
          <a:lstStyle/>
          <a:p>
            <a:fld id="{65BC2894-B4CD-47B7-AA5C-DCF19E324941}" type="slidenum">
              <a:rPr lang="en-US" smtClean="0"/>
              <a:t>36</a:t>
            </a:fld>
            <a:endParaRPr lang="en-US"/>
          </a:p>
        </p:txBody>
      </p:sp>
    </p:spTree>
    <p:extLst>
      <p:ext uri="{BB962C8B-B14F-4D97-AF65-F5344CB8AC3E}">
        <p14:creationId xmlns:p14="http://schemas.microsoft.com/office/powerpoint/2010/main" val="3830618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2B9F1FF-7AB6-4280-89AA-25B55135B086}" type="slidenum">
              <a:rPr lang="en-US" altLang="en-US"/>
              <a:pPr/>
              <a:t>37</a:t>
            </a:fld>
            <a:endParaRPr lang="en-US" altLang="en-US"/>
          </a:p>
        </p:txBody>
      </p:sp>
      <p:sp>
        <p:nvSpPr>
          <p:cNvPr id="186370" name="Rectangle 2"/>
          <p:cNvSpPr>
            <a:spLocks noGrp="1" noChangeArrowheads="1"/>
          </p:cNvSpPr>
          <p:nvPr>
            <p:ph type="title"/>
          </p:nvPr>
        </p:nvSpPr>
        <p:spPr>
          <a:xfrm>
            <a:off x="0" y="501650"/>
            <a:ext cx="12192000" cy="823912"/>
          </a:xfrm>
        </p:spPr>
        <p:txBody>
          <a:bodyPr>
            <a:noAutofit/>
          </a:bodyPr>
          <a:lstStyle/>
          <a:p>
            <a:r>
              <a:rPr lang="en-US" altLang="en-US" dirty="0">
                <a:latin typeface="Times New Roman" panose="02020603050405020304" pitchFamily="18" charset="0"/>
                <a:cs typeface="Times New Roman" panose="02020603050405020304" pitchFamily="18" charset="0"/>
              </a:rPr>
              <a:t>“Vertical Arithmetic:” Quantifying the Profitability of Total Foreclosure </a:t>
            </a: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				</a:t>
            </a:r>
            <a:endParaRPr lang="en-US" altLang="en-US" u="sng" dirty="0">
              <a:latin typeface="Times New Roman" panose="02020603050405020304" pitchFamily="18" charset="0"/>
              <a:cs typeface="Times New Roman" panose="02020603050405020304" pitchFamily="18" charset="0"/>
            </a:endParaRPr>
          </a:p>
        </p:txBody>
      </p:sp>
      <p:sp>
        <p:nvSpPr>
          <p:cNvPr id="186371" name="Rectangle 3"/>
          <p:cNvSpPr>
            <a:spLocks noGrp="1" noChangeArrowheads="1"/>
          </p:cNvSpPr>
          <p:nvPr>
            <p:ph type="body" idx="1"/>
          </p:nvPr>
        </p:nvSpPr>
        <p:spPr>
          <a:xfrm>
            <a:off x="0" y="1122430"/>
            <a:ext cx="6972300" cy="5233920"/>
          </a:xfrm>
        </p:spPr>
        <p:txBody>
          <a:bodyPr>
            <a:normAutofit fontScale="70000" lnSpcReduction="20000"/>
          </a:bodyPr>
          <a:lstStyle/>
          <a:p>
            <a:pPr marL="0" indent="0">
              <a:buNone/>
            </a:pPr>
            <a:r>
              <a:rPr lang="en-US" altLang="en-US" dirty="0">
                <a:latin typeface="Times New Roman" panose="02020603050405020304" pitchFamily="18" charset="0"/>
                <a:cs typeface="Times New Roman" panose="02020603050405020304" pitchFamily="18" charset="0"/>
              </a:rPr>
              <a:t>	</a:t>
            </a:r>
            <a:r>
              <a:rPr lang="en-US" altLang="en-US" u="sng" dirty="0">
                <a:solidFill>
                  <a:srgbClr val="C00000"/>
                </a:solidFill>
                <a:latin typeface="Times New Roman" panose="02020603050405020304" pitchFamily="18" charset="0"/>
                <a:cs typeface="Times New Roman" panose="02020603050405020304" pitchFamily="18" charset="0"/>
              </a:rPr>
              <a:t>Illustrative Example based on LAM/KLA Merger</a:t>
            </a:r>
            <a:br>
              <a:rPr lang="en-US" altLang="en-US" u="sng" dirty="0">
                <a:latin typeface="Times New Roman" panose="02020603050405020304" pitchFamily="18" charset="0"/>
                <a:cs typeface="Times New Roman" panose="02020603050405020304" pitchFamily="18" charset="0"/>
              </a:rPr>
            </a:br>
            <a:endParaRPr lang="en-US" altLang="en-US" u="sng"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Assumptions</a:t>
            </a:r>
          </a:p>
          <a:p>
            <a:pPr lvl="1"/>
            <a:r>
              <a:rPr lang="en-US" altLang="en-US" dirty="0">
                <a:latin typeface="Times New Roman" panose="02020603050405020304" pitchFamily="18" charset="0"/>
                <a:cs typeface="Times New Roman" panose="02020603050405020304" pitchFamily="18" charset="0"/>
              </a:rPr>
              <a:t>Upstream margin (</a:t>
            </a:r>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 = $10</a:t>
            </a:r>
          </a:p>
          <a:p>
            <a:pPr lvl="1"/>
            <a:r>
              <a:rPr lang="en-US" altLang="en-US" dirty="0">
                <a:latin typeface="Times New Roman" panose="02020603050405020304" pitchFamily="18" charset="0"/>
                <a:cs typeface="Times New Roman" panose="02020603050405020304" pitchFamily="18" charset="0"/>
              </a:rPr>
              <a:t>Retail margin (LAM) = $40</a:t>
            </a:r>
            <a:br>
              <a:rPr lang="en-US" altLang="en-US" dirty="0">
                <a:latin typeface="Times New Roman" panose="02020603050405020304" pitchFamily="18" charset="0"/>
                <a:cs typeface="Times New Roman" panose="02020603050405020304" pitchFamily="18" charset="0"/>
              </a:rPr>
            </a:br>
            <a:endParaRPr lang="en-US" altLang="en-US" dirty="0">
              <a:latin typeface="Times New Roman" panose="02020603050405020304" pitchFamily="18" charset="0"/>
              <a:cs typeface="Times New Roman" panose="02020603050405020304" pitchFamily="18" charset="0"/>
            </a:endParaRPr>
          </a:p>
          <a:p>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 Pre-merger profit if foreclose a key LAM Rival</a:t>
            </a: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sym typeface="Math1" pitchFamily="2" charset="2"/>
              </a:rPr>
              <a:t>Sales       Profits</a:t>
            </a:r>
          </a:p>
          <a:p>
            <a:pPr lvl="1"/>
            <a:r>
              <a:rPr lang="en-US" altLang="en-US" dirty="0">
                <a:latin typeface="Times New Roman" panose="02020603050405020304" pitchFamily="18" charset="0"/>
                <a:cs typeface="Times New Roman" panose="02020603050405020304" pitchFamily="18" charset="0"/>
              </a:rPr>
              <a:t>Losses input sales/profits	     65	       -$650</a:t>
            </a:r>
          </a:p>
          <a:p>
            <a:pPr lvl="1"/>
            <a:r>
              <a:rPr lang="en-US" altLang="en-US" dirty="0">
                <a:latin typeface="Times New Roman" panose="02020603050405020304" pitchFamily="18" charset="0"/>
                <a:cs typeface="Times New Roman" panose="02020603050405020304" pitchFamily="18" charset="0"/>
              </a:rPr>
              <a:t>Sales diversion to LAM 	     35	        </a:t>
            </a:r>
            <a:r>
              <a:rPr lang="en-US" altLang="en-US" u="sng" dirty="0">
                <a:latin typeface="Times New Roman" panose="02020603050405020304" pitchFamily="18" charset="0"/>
                <a:cs typeface="Times New Roman" panose="02020603050405020304" pitchFamily="18" charset="0"/>
              </a:rPr>
              <a:t>$    0</a:t>
            </a:r>
          </a:p>
          <a:p>
            <a:pPr lvl="2">
              <a:buFont typeface="Monotype Sorts" pitchFamily="2" charset="2"/>
              <a:buNone/>
            </a:pPr>
            <a:r>
              <a:rPr lang="en-US" altLang="en-US" dirty="0">
                <a:latin typeface="Times New Roman" panose="02020603050405020304" pitchFamily="18" charset="0"/>
                <a:cs typeface="Times New Roman" panose="02020603050405020304" pitchFamily="18" charset="0"/>
              </a:rPr>
              <a:t>			                                                </a:t>
            </a:r>
            <a:r>
              <a:rPr lang="en-US" altLang="en-US" sz="2300" dirty="0">
                <a:latin typeface="Times New Roman" panose="02020603050405020304" pitchFamily="18" charset="0"/>
                <a:cs typeface="Times New Roman" panose="02020603050405020304" pitchFamily="18" charset="0"/>
              </a:rPr>
              <a:t>  </a:t>
            </a:r>
            <a:r>
              <a:rPr lang="en-US" altLang="en-US" sz="2600" b="1" dirty="0">
                <a:solidFill>
                  <a:srgbClr val="FF0000"/>
                </a:solidFill>
                <a:latin typeface="Times New Roman" panose="02020603050405020304" pitchFamily="18" charset="0"/>
                <a:cs typeface="Times New Roman" panose="02020603050405020304" pitchFamily="18" charset="0"/>
              </a:rPr>
              <a:t>-$650</a:t>
            </a:r>
            <a:r>
              <a:rPr lang="en-US" altLang="en-US" sz="2600" dirty="0">
                <a:solidFill>
                  <a:srgbClr val="FF0000"/>
                </a:solidFill>
                <a:latin typeface="Times New Roman" panose="02020603050405020304" pitchFamily="18" charset="0"/>
                <a:cs typeface="Times New Roman" panose="02020603050405020304" pitchFamily="18" charset="0"/>
              </a:rPr>
              <a:t> </a:t>
            </a:r>
            <a:endParaRPr lang="en-US" altLang="en-US" dirty="0">
              <a:solidFill>
                <a:srgbClr val="FF0000"/>
              </a:solidFill>
              <a:latin typeface="Times New Roman" panose="02020603050405020304" pitchFamily="18" charset="0"/>
              <a:cs typeface="Times New Roman" panose="02020603050405020304" pitchFamily="18" charset="0"/>
            </a:endParaRPr>
          </a:p>
          <a:p>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/LAM Post-merger profit if foreclose 		</a:t>
            </a:r>
            <a:endParaRPr lang="en-US" altLang="en-US" dirty="0">
              <a:latin typeface="Times New Roman" panose="02020603050405020304" pitchFamily="18" charset="0"/>
              <a:cs typeface="Times New Roman" panose="02020603050405020304" pitchFamily="18" charset="0"/>
              <a:sym typeface="Math1" pitchFamily="2" charset="2"/>
            </a:endParaRPr>
          </a:p>
          <a:p>
            <a:pPr lvl="1"/>
            <a:r>
              <a:rPr lang="en-US" altLang="en-US" dirty="0">
                <a:latin typeface="Times New Roman" panose="02020603050405020304" pitchFamily="18" charset="0"/>
                <a:cs typeface="Times New Roman" panose="02020603050405020304" pitchFamily="18" charset="0"/>
              </a:rPr>
              <a:t>Lost input sales/profits 		     65	       -$  650</a:t>
            </a:r>
          </a:p>
          <a:p>
            <a:pPr lvl="1"/>
            <a:r>
              <a:rPr lang="en-US" altLang="en-US" dirty="0">
                <a:latin typeface="Times New Roman" panose="02020603050405020304" pitchFamily="18" charset="0"/>
                <a:cs typeface="Times New Roman" panose="02020603050405020304" pitchFamily="18" charset="0"/>
              </a:rPr>
              <a:t>Diversion </a:t>
            </a:r>
            <a:r>
              <a:rPr lang="en-US" altLang="en-US">
                <a:latin typeface="Times New Roman" panose="02020603050405020304" pitchFamily="18" charset="0"/>
                <a:cs typeface="Times New Roman" panose="02020603050405020304" pitchFamily="18" charset="0"/>
              </a:rPr>
              <a:t>to LAM</a:t>
            </a:r>
            <a:r>
              <a:rPr lang="en-US" altLang="en-US" dirty="0">
                <a:latin typeface="Times New Roman" panose="02020603050405020304" pitchFamily="18" charset="0"/>
                <a:cs typeface="Times New Roman" panose="02020603050405020304" pitchFamily="18" charset="0"/>
              </a:rPr>
              <a:t>		     35	      </a:t>
            </a:r>
            <a:r>
              <a:rPr lang="en-US" altLang="en-US" b="1" dirty="0">
                <a:solidFill>
                  <a:schemeClr val="accent6">
                    <a:lumMod val="75000"/>
                  </a:schemeClr>
                </a:solidFill>
                <a:latin typeface="Times New Roman" panose="02020603050405020304" pitchFamily="18" charset="0"/>
                <a:cs typeface="Times New Roman" panose="02020603050405020304" pitchFamily="18" charset="0"/>
              </a:rPr>
              <a:t>+</a:t>
            </a:r>
            <a:r>
              <a:rPr lang="en-US" altLang="en-US" b="1" u="sng" dirty="0">
                <a:solidFill>
                  <a:schemeClr val="accent6">
                    <a:lumMod val="75000"/>
                  </a:schemeClr>
                </a:solidFill>
                <a:latin typeface="Times New Roman" panose="02020603050405020304" pitchFamily="18" charset="0"/>
                <a:cs typeface="Times New Roman" panose="02020603050405020304" pitchFamily="18" charset="0"/>
              </a:rPr>
              <a:t>$1400</a:t>
            </a:r>
          </a:p>
          <a:p>
            <a:pPr lvl="2">
              <a:buFont typeface="Monotype Sorts" pitchFamily="2" charset="2"/>
              <a:buNone/>
            </a:pPr>
            <a:r>
              <a:rPr lang="en-US" altLang="en-US" dirty="0">
                <a:latin typeface="Times New Roman" panose="02020603050405020304" pitchFamily="18" charset="0"/>
                <a:cs typeface="Times New Roman" panose="02020603050405020304" pitchFamily="18" charset="0"/>
              </a:rPr>
              <a:t>			                                                  </a:t>
            </a:r>
            <a:r>
              <a:rPr lang="en-US" altLang="en-US" sz="2600" b="1" dirty="0">
                <a:solidFill>
                  <a:schemeClr val="accent6">
                    <a:lumMod val="75000"/>
                  </a:schemeClr>
                </a:solidFill>
                <a:latin typeface="Times New Roman" panose="02020603050405020304" pitchFamily="18" charset="0"/>
                <a:cs typeface="Times New Roman" panose="02020603050405020304" pitchFamily="18" charset="0"/>
              </a:rPr>
              <a:t>+$ 750</a:t>
            </a:r>
            <a:endParaRPr lang="en-US" altLang="en-US" dirty="0">
              <a:solidFill>
                <a:schemeClr val="accent6">
                  <a:lumMod val="75000"/>
                </a:schemeClr>
              </a:solidFill>
              <a:latin typeface="Times New Roman" panose="02020603050405020304" pitchFamily="18" charset="0"/>
              <a:cs typeface="Times New Roman" panose="02020603050405020304" pitchFamily="18" charset="0"/>
            </a:endParaRPr>
          </a:p>
          <a:p>
            <a:r>
              <a:rPr lang="en-US" altLang="en-US" b="1" dirty="0">
                <a:solidFill>
                  <a:srgbClr val="C00000"/>
                </a:solidFill>
                <a:latin typeface="Times New Roman" panose="02020603050405020304" pitchFamily="18" charset="0"/>
                <a:cs typeface="Times New Roman" panose="02020603050405020304" pitchFamily="18" charset="0"/>
              </a:rPr>
              <a:t>Conclusions</a:t>
            </a:r>
          </a:p>
          <a:p>
            <a:pPr lvl="1"/>
            <a:r>
              <a:rPr lang="en-US" altLang="en-US" b="1" dirty="0">
                <a:solidFill>
                  <a:srgbClr val="C00000"/>
                </a:solidFill>
                <a:latin typeface="Times New Roman" panose="02020603050405020304" pitchFamily="18" charset="0"/>
                <a:cs typeface="Times New Roman" panose="02020603050405020304" pitchFamily="18" charset="0"/>
              </a:rPr>
              <a:t>Post-merger total foreclosure is profitable</a:t>
            </a:r>
          </a:p>
          <a:p>
            <a:pPr lvl="1"/>
            <a:r>
              <a:rPr lang="en-US" altLang="en-US" dirty="0">
                <a:latin typeface="Times New Roman" panose="02020603050405020304" pitchFamily="18" charset="0"/>
                <a:cs typeface="Times New Roman" panose="02020603050405020304" pitchFamily="18" charset="0"/>
              </a:rPr>
              <a:t>But it would be even more profitable to negotiate </a:t>
            </a: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a higher price instead of foreclosing</a:t>
            </a:r>
          </a:p>
        </p:txBody>
      </p:sp>
      <p:sp>
        <p:nvSpPr>
          <p:cNvPr id="5" name="TextBox 4">
            <a:extLst>
              <a:ext uri="{FF2B5EF4-FFF2-40B4-BE49-F238E27FC236}">
                <a16:creationId xmlns:a16="http://schemas.microsoft.com/office/drawing/2014/main" id="{2C11C15D-04C8-4277-9C8E-DFDCDA1CDF9F}"/>
              </a:ext>
            </a:extLst>
          </p:cNvPr>
          <p:cNvSpPr txBox="1"/>
          <p:nvPr/>
        </p:nvSpPr>
        <p:spPr>
          <a:xfrm>
            <a:off x="6418626" y="2496716"/>
            <a:ext cx="5354274" cy="584775"/>
          </a:xfrm>
          <a:prstGeom prst="rect">
            <a:avLst/>
          </a:prstGeom>
          <a:noFill/>
          <a:ln w="38100">
            <a:solidFill>
              <a:srgbClr val="0070C0"/>
            </a:solidFill>
          </a:ln>
        </p:spPr>
        <p:txBody>
          <a:bodyPr wrap="square" rtlCol="0">
            <a:spAutoFit/>
          </a:bodyPr>
          <a:lstStyle/>
          <a:p>
            <a:r>
              <a:rPr lang="en-US" sz="1600" b="1" dirty="0">
                <a:solidFill>
                  <a:srgbClr val="0070C0"/>
                </a:solidFill>
              </a:rPr>
              <a:t>Zero profit realized benefit to KLA from diversion to LAM because LAM is independent pre-merger</a:t>
            </a:r>
          </a:p>
        </p:txBody>
      </p:sp>
      <p:cxnSp>
        <p:nvCxnSpPr>
          <p:cNvPr id="6" name="Straight Arrow Connector 5">
            <a:extLst>
              <a:ext uri="{FF2B5EF4-FFF2-40B4-BE49-F238E27FC236}">
                <a16:creationId xmlns:a16="http://schemas.microsoft.com/office/drawing/2014/main" id="{DE3C0DB2-7554-4CF1-BAEB-6AD1DD3873C7}"/>
              </a:ext>
            </a:extLst>
          </p:cNvPr>
          <p:cNvCxnSpPr>
            <a:cxnSpLocks/>
          </p:cNvCxnSpPr>
          <p:nvPr/>
        </p:nvCxnSpPr>
        <p:spPr>
          <a:xfrm flipH="1">
            <a:off x="5653504" y="3250065"/>
            <a:ext cx="452842" cy="3578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E7DDB71-A50B-40CA-B631-B2263C4572F7}"/>
              </a:ext>
            </a:extLst>
          </p:cNvPr>
          <p:cNvSpPr txBox="1"/>
          <p:nvPr/>
        </p:nvSpPr>
        <p:spPr>
          <a:xfrm>
            <a:off x="6418626" y="4252645"/>
            <a:ext cx="5810250" cy="1077218"/>
          </a:xfrm>
          <a:prstGeom prst="rect">
            <a:avLst/>
          </a:prstGeom>
          <a:noFill/>
          <a:ln w="38100">
            <a:solidFill>
              <a:srgbClr val="0070C0"/>
            </a:solidFill>
          </a:ln>
        </p:spPr>
        <p:txBody>
          <a:bodyPr wrap="square" rtlCol="0">
            <a:spAutoFit/>
          </a:bodyPr>
          <a:lstStyle/>
          <a:p>
            <a:r>
              <a:rPr lang="en-US" sz="1600" b="1" dirty="0">
                <a:solidFill>
                  <a:srgbClr val="0070C0"/>
                </a:solidFill>
              </a:rPr>
              <a:t>But the merged </a:t>
            </a:r>
            <a:r>
              <a:rPr lang="en-US" sz="1600" b="1" dirty="0" err="1">
                <a:solidFill>
                  <a:srgbClr val="0070C0"/>
                </a:solidFill>
              </a:rPr>
              <a:t>KLA</a:t>
            </a:r>
            <a:r>
              <a:rPr lang="en-US" sz="1600" b="1" dirty="0">
                <a:solidFill>
                  <a:srgbClr val="0070C0"/>
                </a:solidFill>
              </a:rPr>
              <a:t>/LAM value the profit earned by LAM.  </a:t>
            </a:r>
          </a:p>
          <a:p>
            <a:endParaRPr lang="en-US" sz="1600" b="1" dirty="0">
              <a:solidFill>
                <a:srgbClr val="0070C0"/>
              </a:solidFill>
            </a:endParaRPr>
          </a:p>
          <a:p>
            <a:r>
              <a:rPr lang="en-US" sz="1600" b="1" dirty="0">
                <a:solidFill>
                  <a:srgbClr val="0070C0"/>
                </a:solidFill>
              </a:rPr>
              <a:t>In this example, the downstream gains ($1400) exceed the upstream losses (-$650), so the foreclosure is profitable.  </a:t>
            </a:r>
          </a:p>
        </p:txBody>
      </p:sp>
      <p:cxnSp>
        <p:nvCxnSpPr>
          <p:cNvPr id="8" name="Straight Arrow Connector 7">
            <a:extLst>
              <a:ext uri="{FF2B5EF4-FFF2-40B4-BE49-F238E27FC236}">
                <a16:creationId xmlns:a16="http://schemas.microsoft.com/office/drawing/2014/main" id="{88335820-BD69-4953-9B59-BAE1C7C271BC}"/>
              </a:ext>
            </a:extLst>
          </p:cNvPr>
          <p:cNvCxnSpPr>
            <a:cxnSpLocks/>
          </p:cNvCxnSpPr>
          <p:nvPr/>
        </p:nvCxnSpPr>
        <p:spPr>
          <a:xfrm flipH="1">
            <a:off x="5916384" y="4746421"/>
            <a:ext cx="502242" cy="12574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DB5FB23-88AC-4936-A57B-FE0FFC8E150E}"/>
              </a:ext>
            </a:extLst>
          </p:cNvPr>
          <p:cNvCxnSpPr>
            <a:cxnSpLocks/>
          </p:cNvCxnSpPr>
          <p:nvPr/>
        </p:nvCxnSpPr>
        <p:spPr>
          <a:xfrm flipH="1" flipV="1">
            <a:off x="4533213" y="6196961"/>
            <a:ext cx="963936" cy="12569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0849AF1-DDCA-40F6-91FE-BD32A2A85687}"/>
              </a:ext>
            </a:extLst>
          </p:cNvPr>
          <p:cNvSpPr txBox="1"/>
          <p:nvPr/>
        </p:nvSpPr>
        <p:spPr>
          <a:xfrm>
            <a:off x="5752756" y="5779952"/>
            <a:ext cx="2439087" cy="923330"/>
          </a:xfrm>
          <a:prstGeom prst="rect">
            <a:avLst/>
          </a:prstGeom>
          <a:noFill/>
          <a:ln w="38100">
            <a:solidFill>
              <a:srgbClr val="0070C0"/>
            </a:solidFill>
          </a:ln>
        </p:spPr>
        <p:txBody>
          <a:bodyPr wrap="square" rtlCol="0">
            <a:spAutoFit/>
          </a:bodyPr>
          <a:lstStyle/>
          <a:p>
            <a:r>
              <a:rPr lang="en-US" b="1" dirty="0">
                <a:solidFill>
                  <a:srgbClr val="0070C0"/>
                </a:solidFill>
              </a:rPr>
              <a:t>This is what the NBE analysis does.   See later slide</a:t>
            </a:r>
          </a:p>
        </p:txBody>
      </p:sp>
    </p:spTree>
    <p:extLst>
      <p:ext uri="{BB962C8B-B14F-4D97-AF65-F5344CB8AC3E}">
        <p14:creationId xmlns:p14="http://schemas.microsoft.com/office/powerpoint/2010/main" val="364133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2B9F1FF-7AB6-4280-89AA-25B55135B086}" type="slidenum">
              <a:rPr lang="en-US" altLang="en-US"/>
              <a:pPr/>
              <a:t>38</a:t>
            </a:fld>
            <a:endParaRPr lang="en-US" altLang="en-US"/>
          </a:p>
        </p:txBody>
      </p:sp>
      <p:sp>
        <p:nvSpPr>
          <p:cNvPr id="186370" name="Rectangle 2"/>
          <p:cNvSpPr>
            <a:spLocks noGrp="1" noChangeArrowheads="1"/>
          </p:cNvSpPr>
          <p:nvPr>
            <p:ph type="title"/>
          </p:nvPr>
        </p:nvSpPr>
        <p:spPr>
          <a:xfrm>
            <a:off x="0" y="530361"/>
            <a:ext cx="12039600" cy="823912"/>
          </a:xfrm>
        </p:spPr>
        <p:txBody>
          <a:bodyPr>
            <a:noAutofit/>
          </a:bodyPr>
          <a:lstStyle/>
          <a:p>
            <a:r>
              <a:rPr lang="en-US" altLang="en-US" dirty="0">
                <a:latin typeface="Times New Roman" panose="02020603050405020304" pitchFamily="18" charset="0"/>
                <a:cs typeface="Times New Roman" panose="02020603050405020304" pitchFamily="18" charset="0"/>
              </a:rPr>
              <a:t>But “Vertical Arithmetic” Can Indicate </a:t>
            </a:r>
            <a:r>
              <a:rPr lang="en-US" altLang="en-US" i="1" dirty="0">
                <a:latin typeface="Times New Roman" panose="02020603050405020304" pitchFamily="18" charset="0"/>
                <a:cs typeface="Times New Roman" panose="02020603050405020304" pitchFamily="18" charset="0"/>
              </a:rPr>
              <a:t>Unprofitable </a:t>
            </a:r>
            <a:r>
              <a:rPr lang="en-US" altLang="en-US" dirty="0">
                <a:latin typeface="Times New Roman" panose="02020603050405020304" pitchFamily="18" charset="0"/>
                <a:cs typeface="Times New Roman" panose="02020603050405020304" pitchFamily="18" charset="0"/>
              </a:rPr>
              <a:t>Total Foreclosure?</a:t>
            </a: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				</a:t>
            </a:r>
            <a:endParaRPr lang="en-US" altLang="en-US" u="sng" dirty="0">
              <a:latin typeface="Times New Roman" panose="02020603050405020304" pitchFamily="18" charset="0"/>
              <a:cs typeface="Times New Roman" panose="02020603050405020304" pitchFamily="18" charset="0"/>
            </a:endParaRPr>
          </a:p>
        </p:txBody>
      </p:sp>
      <p:sp>
        <p:nvSpPr>
          <p:cNvPr id="186371" name="Rectangle 3"/>
          <p:cNvSpPr>
            <a:spLocks noGrp="1" noChangeArrowheads="1"/>
          </p:cNvSpPr>
          <p:nvPr>
            <p:ph type="body" idx="1"/>
          </p:nvPr>
        </p:nvSpPr>
        <p:spPr>
          <a:xfrm>
            <a:off x="0" y="1122430"/>
            <a:ext cx="6972300" cy="5233920"/>
          </a:xfrm>
        </p:spPr>
        <p:txBody>
          <a:bodyPr>
            <a:normAutofit fontScale="70000" lnSpcReduction="20000"/>
          </a:bodyPr>
          <a:lstStyle/>
          <a:p>
            <a:pPr marL="0" indent="0">
              <a:buNone/>
            </a:pPr>
            <a:r>
              <a:rPr lang="en-US" altLang="en-US" dirty="0">
                <a:latin typeface="Times New Roman" panose="02020603050405020304" pitchFamily="18" charset="0"/>
                <a:cs typeface="Times New Roman" panose="02020603050405020304" pitchFamily="18" charset="0"/>
              </a:rPr>
              <a:t>	</a:t>
            </a:r>
            <a:r>
              <a:rPr lang="en-US" altLang="en-US" u="sng" dirty="0">
                <a:solidFill>
                  <a:srgbClr val="C00000"/>
                </a:solidFill>
                <a:latin typeface="Times New Roman" panose="02020603050405020304" pitchFamily="18" charset="0"/>
                <a:cs typeface="Times New Roman" panose="02020603050405020304" pitchFamily="18" charset="0"/>
              </a:rPr>
              <a:t>Illustrative Example Based on </a:t>
            </a:r>
            <a:r>
              <a:rPr lang="en-US" altLang="en-US" u="sng" dirty="0" err="1">
                <a:solidFill>
                  <a:srgbClr val="C00000"/>
                </a:solidFill>
                <a:latin typeface="Times New Roman" panose="02020603050405020304" pitchFamily="18" charset="0"/>
                <a:cs typeface="Times New Roman" panose="02020603050405020304" pitchFamily="18" charset="0"/>
              </a:rPr>
              <a:t>KLA</a:t>
            </a:r>
            <a:r>
              <a:rPr lang="en-US" altLang="en-US" u="sng" dirty="0">
                <a:solidFill>
                  <a:srgbClr val="C00000"/>
                </a:solidFill>
                <a:latin typeface="Times New Roman" panose="02020603050405020304" pitchFamily="18" charset="0"/>
                <a:cs typeface="Times New Roman" panose="02020603050405020304" pitchFamily="18" charset="0"/>
              </a:rPr>
              <a:t>/LAM Merger</a:t>
            </a:r>
            <a:br>
              <a:rPr lang="en-US" altLang="en-US" u="sng" dirty="0">
                <a:latin typeface="Times New Roman" panose="02020603050405020304" pitchFamily="18" charset="0"/>
                <a:cs typeface="Times New Roman" panose="02020603050405020304" pitchFamily="18" charset="0"/>
              </a:rPr>
            </a:br>
            <a:endParaRPr lang="en-US" altLang="en-US" u="sng"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Assumptions</a:t>
            </a:r>
          </a:p>
          <a:p>
            <a:pPr lvl="1"/>
            <a:r>
              <a:rPr lang="en-US" altLang="en-US" dirty="0">
                <a:latin typeface="Times New Roman" panose="02020603050405020304" pitchFamily="18" charset="0"/>
                <a:cs typeface="Times New Roman" panose="02020603050405020304" pitchFamily="18" charset="0"/>
              </a:rPr>
              <a:t>Upstream margin (</a:t>
            </a:r>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	= $10</a:t>
            </a:r>
          </a:p>
          <a:p>
            <a:pPr lvl="1"/>
            <a:r>
              <a:rPr lang="en-US" altLang="en-US" b="1" dirty="0">
                <a:latin typeface="Times New Roman" panose="02020603050405020304" pitchFamily="18" charset="0"/>
                <a:cs typeface="Times New Roman" panose="02020603050405020304" pitchFamily="18" charset="0"/>
              </a:rPr>
              <a:t>Retail margin (LAM)                   = $40  </a:t>
            </a:r>
            <a:r>
              <a:rPr lang="en-US" altLang="en-US" b="1" dirty="0">
                <a:solidFill>
                  <a:srgbClr val="C00000"/>
                </a:solidFill>
                <a:latin typeface="Times New Roman" panose="02020603050405020304" pitchFamily="18" charset="0"/>
                <a:cs typeface="Times New Roman" panose="02020603050405020304" pitchFamily="18" charset="0"/>
              </a:rPr>
              <a:t>$15</a:t>
            </a:r>
          </a:p>
          <a:p>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 Pre-merger profit if foreclose LAM rival</a:t>
            </a:r>
            <a:br>
              <a:rPr lang="en-US" altLang="en-US" dirty="0">
                <a:latin typeface="Times New Roman" panose="02020603050405020304" pitchFamily="18" charset="0"/>
                <a:cs typeface="Times New Roman" panose="02020603050405020304" pitchFamily="18" charset="0"/>
              </a:rPr>
            </a:b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sym typeface="Math1" pitchFamily="2" charset="2"/>
              </a:rPr>
              <a:t>Sales       Profits</a:t>
            </a:r>
          </a:p>
          <a:p>
            <a:pPr lvl="1"/>
            <a:r>
              <a:rPr lang="en-US" altLang="en-US" dirty="0">
                <a:latin typeface="Times New Roman" panose="02020603050405020304" pitchFamily="18" charset="0"/>
                <a:cs typeface="Times New Roman" panose="02020603050405020304" pitchFamily="18" charset="0"/>
              </a:rPr>
              <a:t>Losses input sales 		     65	       -$650</a:t>
            </a:r>
          </a:p>
          <a:p>
            <a:pPr lvl="1"/>
            <a:r>
              <a:rPr lang="en-US" altLang="en-US" dirty="0">
                <a:latin typeface="Times New Roman" panose="02020603050405020304" pitchFamily="18" charset="0"/>
                <a:cs typeface="Times New Roman" panose="02020603050405020304" pitchFamily="18" charset="0"/>
              </a:rPr>
              <a:t>Sales diversion to LAM	     35	        </a:t>
            </a:r>
            <a:r>
              <a:rPr lang="en-US" altLang="en-US" u="sng" dirty="0">
                <a:latin typeface="Times New Roman" panose="02020603050405020304" pitchFamily="18" charset="0"/>
                <a:cs typeface="Times New Roman" panose="02020603050405020304" pitchFamily="18" charset="0"/>
              </a:rPr>
              <a:t>$    0</a:t>
            </a:r>
          </a:p>
          <a:p>
            <a:pPr lvl="2">
              <a:buFont typeface="Monotype Sorts" pitchFamily="2" charset="2"/>
              <a:buNone/>
            </a:pPr>
            <a:r>
              <a:rPr lang="en-US" altLang="en-US" dirty="0">
                <a:latin typeface="Times New Roman" panose="02020603050405020304" pitchFamily="18" charset="0"/>
                <a:cs typeface="Times New Roman" panose="02020603050405020304" pitchFamily="18" charset="0"/>
              </a:rPr>
              <a:t>			                                                    </a:t>
            </a:r>
            <a:r>
              <a:rPr lang="en-US" altLang="en-US" sz="2600" b="1" dirty="0">
                <a:solidFill>
                  <a:srgbClr val="C00000"/>
                </a:solidFill>
                <a:latin typeface="Times New Roman" panose="02020603050405020304" pitchFamily="18" charset="0"/>
                <a:cs typeface="Times New Roman" panose="02020603050405020304" pitchFamily="18" charset="0"/>
              </a:rPr>
              <a:t>-$650</a:t>
            </a:r>
            <a:r>
              <a:rPr lang="en-US" altLang="en-US" sz="2600" dirty="0">
                <a:solidFill>
                  <a:srgbClr val="C00000"/>
                </a:solidFill>
                <a:latin typeface="Times New Roman" panose="02020603050405020304" pitchFamily="18" charset="0"/>
                <a:cs typeface="Times New Roman" panose="02020603050405020304" pitchFamily="18" charset="0"/>
              </a:rPr>
              <a:t> </a:t>
            </a:r>
            <a:endParaRPr lang="en-US" altLang="en-US" dirty="0">
              <a:solidFill>
                <a:srgbClr val="C00000"/>
              </a:solidFill>
              <a:latin typeface="Times New Roman" panose="02020603050405020304" pitchFamily="18" charset="0"/>
              <a:cs typeface="Times New Roman" panose="02020603050405020304" pitchFamily="18" charset="0"/>
            </a:endParaRPr>
          </a:p>
          <a:p>
            <a:r>
              <a:rPr lang="en-US" altLang="en-US" dirty="0" err="1">
                <a:latin typeface="Times New Roman" panose="02020603050405020304" pitchFamily="18" charset="0"/>
                <a:cs typeface="Times New Roman" panose="02020603050405020304" pitchFamily="18" charset="0"/>
              </a:rPr>
              <a:t>KLA</a:t>
            </a:r>
            <a:r>
              <a:rPr lang="en-US" altLang="en-US" dirty="0">
                <a:latin typeface="Times New Roman" panose="02020603050405020304" pitchFamily="18" charset="0"/>
                <a:cs typeface="Times New Roman" panose="02020603050405020304" pitchFamily="18" charset="0"/>
              </a:rPr>
              <a:t>/LAM Post-merger profit if foreclose LAM rival		</a:t>
            </a:r>
            <a:endParaRPr lang="en-US" altLang="en-US" dirty="0">
              <a:latin typeface="Times New Roman" panose="02020603050405020304" pitchFamily="18" charset="0"/>
              <a:cs typeface="Times New Roman" panose="02020603050405020304" pitchFamily="18" charset="0"/>
              <a:sym typeface="Math1" pitchFamily="2" charset="2"/>
            </a:endParaRPr>
          </a:p>
          <a:p>
            <a:pPr lvl="1"/>
            <a:r>
              <a:rPr lang="en-US" altLang="en-US" dirty="0">
                <a:latin typeface="Times New Roman" panose="02020603050405020304" pitchFamily="18" charset="0"/>
                <a:cs typeface="Times New Roman" panose="02020603050405020304" pitchFamily="18" charset="0"/>
              </a:rPr>
              <a:t>Losses to others		     65	       -$650</a:t>
            </a:r>
          </a:p>
          <a:p>
            <a:pPr lvl="1"/>
            <a:r>
              <a:rPr lang="en-US" altLang="en-US" dirty="0">
                <a:latin typeface="Times New Roman" panose="02020603050405020304" pitchFamily="18" charset="0"/>
                <a:cs typeface="Times New Roman" panose="02020603050405020304" pitchFamily="18" charset="0"/>
              </a:rPr>
              <a:t>Diversion to LAM		     35	      </a:t>
            </a:r>
            <a:r>
              <a:rPr lang="en-US" altLang="en-US" b="1" dirty="0">
                <a:solidFill>
                  <a:schemeClr val="accent6">
                    <a:lumMod val="75000"/>
                  </a:schemeClr>
                </a:solidFill>
                <a:latin typeface="Times New Roman" panose="02020603050405020304" pitchFamily="18" charset="0"/>
                <a:cs typeface="Times New Roman" panose="02020603050405020304" pitchFamily="18" charset="0"/>
              </a:rPr>
              <a:t>+</a:t>
            </a:r>
            <a:r>
              <a:rPr lang="en-US" altLang="en-US" b="1" u="sng" dirty="0">
                <a:solidFill>
                  <a:schemeClr val="accent6">
                    <a:lumMod val="75000"/>
                  </a:schemeClr>
                </a:solidFill>
                <a:latin typeface="Times New Roman" panose="02020603050405020304" pitchFamily="18" charset="0"/>
                <a:cs typeface="Times New Roman" panose="02020603050405020304" pitchFamily="18" charset="0"/>
              </a:rPr>
              <a:t>$525</a:t>
            </a:r>
          </a:p>
          <a:p>
            <a:pPr lvl="2">
              <a:buFont typeface="Monotype Sorts" pitchFamily="2" charset="2"/>
              <a:buNone/>
            </a:pPr>
            <a:r>
              <a:rPr lang="en-US" altLang="en-US" dirty="0">
                <a:latin typeface="Times New Roman" panose="02020603050405020304" pitchFamily="18" charset="0"/>
                <a:cs typeface="Times New Roman" panose="02020603050405020304" pitchFamily="18" charset="0"/>
              </a:rPr>
              <a:t>			                                                 </a:t>
            </a:r>
            <a:r>
              <a:rPr lang="en-US" altLang="en-US" sz="2300" dirty="0">
                <a:latin typeface="Times New Roman" panose="02020603050405020304" pitchFamily="18" charset="0"/>
                <a:cs typeface="Times New Roman" panose="02020603050405020304" pitchFamily="18" charset="0"/>
              </a:rPr>
              <a:t> </a:t>
            </a:r>
            <a:r>
              <a:rPr lang="en-US" altLang="en-US" sz="2600" b="1" dirty="0">
                <a:solidFill>
                  <a:schemeClr val="accent6">
                    <a:lumMod val="75000"/>
                  </a:schemeClr>
                </a:solidFill>
                <a:latin typeface="Times New Roman" panose="02020603050405020304" pitchFamily="18" charset="0"/>
                <a:cs typeface="Times New Roman" panose="02020603050405020304" pitchFamily="18" charset="0"/>
              </a:rPr>
              <a:t>-$125</a:t>
            </a:r>
            <a:endParaRPr lang="en-US" altLang="en-US" dirty="0">
              <a:solidFill>
                <a:schemeClr val="accent6">
                  <a:lumMod val="75000"/>
                </a:schemeClr>
              </a:solidFill>
              <a:latin typeface="Times New Roman" panose="02020603050405020304" pitchFamily="18" charset="0"/>
              <a:cs typeface="Times New Roman" panose="02020603050405020304" pitchFamily="18" charset="0"/>
            </a:endParaRPr>
          </a:p>
          <a:p>
            <a:r>
              <a:rPr lang="en-US" altLang="en-US" b="1" dirty="0">
                <a:solidFill>
                  <a:srgbClr val="C00000"/>
                </a:solidFill>
                <a:latin typeface="Times New Roman" panose="02020603050405020304" pitchFamily="18" charset="0"/>
                <a:cs typeface="Times New Roman" panose="02020603050405020304" pitchFamily="18" charset="0"/>
              </a:rPr>
              <a:t>Conclusion</a:t>
            </a:r>
          </a:p>
          <a:p>
            <a:pPr lvl="1"/>
            <a:r>
              <a:rPr lang="en-US" altLang="en-US" b="1" dirty="0">
                <a:solidFill>
                  <a:srgbClr val="C00000"/>
                </a:solidFill>
                <a:latin typeface="Times New Roman" panose="02020603050405020304" pitchFamily="18" charset="0"/>
                <a:cs typeface="Times New Roman" panose="02020603050405020304" pitchFamily="18" charset="0"/>
              </a:rPr>
              <a:t>Post-merger foreclosure is </a:t>
            </a:r>
            <a:r>
              <a:rPr lang="en-US" altLang="en-US" b="1" dirty="0">
                <a:solidFill>
                  <a:srgbClr val="C00000"/>
                </a:solidFill>
                <a:highlight>
                  <a:srgbClr val="FFFF00"/>
                </a:highlight>
                <a:latin typeface="Times New Roman" panose="02020603050405020304" pitchFamily="18" charset="0"/>
                <a:cs typeface="Times New Roman" panose="02020603050405020304" pitchFamily="18" charset="0"/>
              </a:rPr>
              <a:t>unprofitable</a:t>
            </a:r>
          </a:p>
          <a:p>
            <a:pPr lvl="1"/>
            <a:r>
              <a:rPr lang="en-US" altLang="en-US" dirty="0">
                <a:latin typeface="Times New Roman" panose="02020603050405020304" pitchFamily="18" charset="0"/>
                <a:cs typeface="Times New Roman" panose="02020603050405020304" pitchFamily="18" charset="0"/>
              </a:rPr>
              <a:t>But KLA nonetheless might successfully</a:t>
            </a:r>
            <a:br>
              <a:rPr lang="en-US" altLang="en-US" dirty="0">
                <a:latin typeface="Times New Roman" panose="02020603050405020304" pitchFamily="18" charset="0"/>
                <a:cs typeface="Times New Roman" panose="02020603050405020304" pitchFamily="18" charset="0"/>
              </a:rPr>
            </a:br>
            <a:r>
              <a:rPr lang="en-US" altLang="en-US" dirty="0">
                <a:latin typeface="Times New Roman" panose="02020603050405020304" pitchFamily="18" charset="0"/>
                <a:cs typeface="Times New Roman" panose="02020603050405020304" pitchFamily="18" charset="0"/>
              </a:rPr>
              <a:t>negotiate a higher price </a:t>
            </a:r>
          </a:p>
        </p:txBody>
      </p:sp>
      <p:sp>
        <p:nvSpPr>
          <p:cNvPr id="5" name="TextBox 4">
            <a:extLst>
              <a:ext uri="{FF2B5EF4-FFF2-40B4-BE49-F238E27FC236}">
                <a16:creationId xmlns:a16="http://schemas.microsoft.com/office/drawing/2014/main" id="{2C11C15D-04C8-4277-9C8E-DFDCDA1CDF9F}"/>
              </a:ext>
            </a:extLst>
          </p:cNvPr>
          <p:cNvSpPr txBox="1"/>
          <p:nvPr/>
        </p:nvSpPr>
        <p:spPr>
          <a:xfrm>
            <a:off x="5311094" y="1654879"/>
            <a:ext cx="5577783" cy="400110"/>
          </a:xfrm>
          <a:prstGeom prst="rect">
            <a:avLst/>
          </a:prstGeom>
          <a:noFill/>
          <a:ln w="38100">
            <a:solidFill>
              <a:srgbClr val="0070C0"/>
            </a:solidFill>
          </a:ln>
        </p:spPr>
        <p:txBody>
          <a:bodyPr wrap="square" rtlCol="0">
            <a:spAutoFit/>
          </a:bodyPr>
          <a:lstStyle/>
          <a:p>
            <a:r>
              <a:rPr lang="en-US" sz="2000" b="1" dirty="0">
                <a:solidFill>
                  <a:srgbClr val="C00000"/>
                </a:solidFill>
              </a:rPr>
              <a:t>Suppose LAM retail margin is $15 instead of $40</a:t>
            </a:r>
          </a:p>
        </p:txBody>
      </p:sp>
      <p:cxnSp>
        <p:nvCxnSpPr>
          <p:cNvPr id="6" name="Straight Arrow Connector 5">
            <a:extLst>
              <a:ext uri="{FF2B5EF4-FFF2-40B4-BE49-F238E27FC236}">
                <a16:creationId xmlns:a16="http://schemas.microsoft.com/office/drawing/2014/main" id="{DE3C0DB2-7554-4CF1-BAEB-6AD1DD3873C7}"/>
              </a:ext>
            </a:extLst>
          </p:cNvPr>
          <p:cNvCxnSpPr>
            <a:cxnSpLocks/>
          </p:cNvCxnSpPr>
          <p:nvPr/>
        </p:nvCxnSpPr>
        <p:spPr>
          <a:xfrm flipH="1">
            <a:off x="4920900" y="1912924"/>
            <a:ext cx="366817" cy="27149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E7DDB71-A50B-40CA-B631-B2263C4572F7}"/>
              </a:ext>
            </a:extLst>
          </p:cNvPr>
          <p:cNvSpPr txBox="1"/>
          <p:nvPr/>
        </p:nvSpPr>
        <p:spPr>
          <a:xfrm>
            <a:off x="6229350" y="3545182"/>
            <a:ext cx="5810250" cy="830997"/>
          </a:xfrm>
          <a:prstGeom prst="rect">
            <a:avLst/>
          </a:prstGeom>
          <a:noFill/>
          <a:ln w="38100">
            <a:solidFill>
              <a:srgbClr val="0070C0"/>
            </a:solidFill>
          </a:ln>
        </p:spPr>
        <p:txBody>
          <a:bodyPr wrap="square" rtlCol="0">
            <a:spAutoFit/>
          </a:bodyPr>
          <a:lstStyle/>
          <a:p>
            <a:r>
              <a:rPr lang="en-US" sz="1600" b="1" dirty="0">
                <a:solidFill>
                  <a:srgbClr val="0070C0"/>
                </a:solidFill>
              </a:rPr>
              <a:t>Total foreclosure is now </a:t>
            </a:r>
            <a:r>
              <a:rPr lang="en-US" sz="1600" b="1" i="1" dirty="0">
                <a:solidFill>
                  <a:srgbClr val="C00000"/>
                </a:solidFill>
              </a:rPr>
              <a:t>unprofitable</a:t>
            </a:r>
            <a:r>
              <a:rPr lang="en-US" sz="1600" b="1" dirty="0">
                <a:solidFill>
                  <a:srgbClr val="0070C0"/>
                </a:solidFill>
              </a:rPr>
              <a:t>. The downstream gains </a:t>
            </a:r>
            <a:r>
              <a:rPr lang="en-US" sz="1600" b="1" dirty="0">
                <a:solidFill>
                  <a:srgbClr val="C00000"/>
                </a:solidFill>
              </a:rPr>
              <a:t>($525 = 35 x $15)</a:t>
            </a:r>
            <a:r>
              <a:rPr lang="en-US" sz="1600" b="1" dirty="0">
                <a:solidFill>
                  <a:srgbClr val="0070C0"/>
                </a:solidFill>
              </a:rPr>
              <a:t> are less than the upstream losses </a:t>
            </a:r>
            <a:r>
              <a:rPr lang="en-US" sz="1600" b="1" dirty="0">
                <a:solidFill>
                  <a:srgbClr val="C00000"/>
                </a:solidFill>
              </a:rPr>
              <a:t>(-$650), </a:t>
            </a:r>
            <a:r>
              <a:rPr lang="en-US" sz="1600" b="1" dirty="0">
                <a:solidFill>
                  <a:srgbClr val="0070C0"/>
                </a:solidFill>
              </a:rPr>
              <a:t>so the foreclosure is unprofitable.  </a:t>
            </a:r>
          </a:p>
        </p:txBody>
      </p:sp>
      <p:cxnSp>
        <p:nvCxnSpPr>
          <p:cNvPr id="8" name="Straight Arrow Connector 7">
            <a:extLst>
              <a:ext uri="{FF2B5EF4-FFF2-40B4-BE49-F238E27FC236}">
                <a16:creationId xmlns:a16="http://schemas.microsoft.com/office/drawing/2014/main" id="{88335820-BD69-4953-9B59-BAE1C7C271BC}"/>
              </a:ext>
            </a:extLst>
          </p:cNvPr>
          <p:cNvCxnSpPr>
            <a:cxnSpLocks/>
          </p:cNvCxnSpPr>
          <p:nvPr/>
        </p:nvCxnSpPr>
        <p:spPr>
          <a:xfrm flipH="1">
            <a:off x="5784258" y="4495871"/>
            <a:ext cx="759417" cy="1842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F486DD7-535E-48E4-836A-BF80A8436B9B}"/>
              </a:ext>
            </a:extLst>
          </p:cNvPr>
          <p:cNvCxnSpPr>
            <a:cxnSpLocks/>
          </p:cNvCxnSpPr>
          <p:nvPr/>
        </p:nvCxnSpPr>
        <p:spPr>
          <a:xfrm flipV="1">
            <a:off x="3916577" y="2184421"/>
            <a:ext cx="439535" cy="25827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BD627E1-512B-4910-87E2-02A9F4F935F0}"/>
              </a:ext>
            </a:extLst>
          </p:cNvPr>
          <p:cNvSpPr/>
          <p:nvPr/>
        </p:nvSpPr>
        <p:spPr>
          <a:xfrm>
            <a:off x="4278292" y="2089968"/>
            <a:ext cx="495406" cy="5016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625FAF0-B3C4-4C0A-A241-1663513F1C93}"/>
              </a:ext>
            </a:extLst>
          </p:cNvPr>
          <p:cNvSpPr/>
          <p:nvPr/>
        </p:nvSpPr>
        <p:spPr>
          <a:xfrm>
            <a:off x="4978574" y="4635880"/>
            <a:ext cx="863357" cy="6649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21B46960-B861-4C9E-A119-D4A216B6CDEA}"/>
              </a:ext>
            </a:extLst>
          </p:cNvPr>
          <p:cNvCxnSpPr>
            <a:cxnSpLocks/>
          </p:cNvCxnSpPr>
          <p:nvPr/>
        </p:nvCxnSpPr>
        <p:spPr>
          <a:xfrm flipH="1" flipV="1">
            <a:off x="4259547" y="6190138"/>
            <a:ext cx="963936" cy="12569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2D56182-B7C9-430C-A100-9D6910158BD0}"/>
              </a:ext>
            </a:extLst>
          </p:cNvPr>
          <p:cNvSpPr txBox="1"/>
          <p:nvPr/>
        </p:nvSpPr>
        <p:spPr>
          <a:xfrm>
            <a:off x="5458859" y="5701405"/>
            <a:ext cx="2439087" cy="923330"/>
          </a:xfrm>
          <a:prstGeom prst="rect">
            <a:avLst/>
          </a:prstGeom>
          <a:noFill/>
          <a:ln w="38100">
            <a:solidFill>
              <a:srgbClr val="0070C0"/>
            </a:solidFill>
          </a:ln>
        </p:spPr>
        <p:txBody>
          <a:bodyPr wrap="square" rtlCol="0">
            <a:spAutoFit/>
          </a:bodyPr>
          <a:lstStyle/>
          <a:p>
            <a:r>
              <a:rPr lang="en-US" b="1" dirty="0">
                <a:solidFill>
                  <a:srgbClr val="0070C0"/>
                </a:solidFill>
              </a:rPr>
              <a:t>This is what the NBE analysis does.   See next slide</a:t>
            </a:r>
          </a:p>
        </p:txBody>
      </p:sp>
    </p:spTree>
    <p:extLst>
      <p:ext uri="{BB962C8B-B14F-4D97-AF65-F5344CB8AC3E}">
        <p14:creationId xmlns:p14="http://schemas.microsoft.com/office/powerpoint/2010/main" val="7417112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F283-583F-45F5-A51E-CF3708F11B25}"/>
              </a:ext>
            </a:extLst>
          </p:cNvPr>
          <p:cNvSpPr>
            <a:spLocks noGrp="1"/>
          </p:cNvSpPr>
          <p:nvPr>
            <p:ph type="title"/>
          </p:nvPr>
        </p:nvSpPr>
        <p:spPr/>
        <p:txBody>
          <a:bodyPr/>
          <a:lstStyle/>
          <a:p>
            <a:r>
              <a:rPr lang="en-US" dirty="0"/>
              <a:t>Nash Bargaining Equilibrium Methodology</a:t>
            </a:r>
          </a:p>
        </p:txBody>
      </p:sp>
      <p:sp>
        <p:nvSpPr>
          <p:cNvPr id="3" name="Content Placeholder 2">
            <a:extLst>
              <a:ext uri="{FF2B5EF4-FFF2-40B4-BE49-F238E27FC236}">
                <a16:creationId xmlns:a16="http://schemas.microsoft.com/office/drawing/2014/main" id="{7B12458C-CF48-4F81-B1F3-242E38ADB11E}"/>
              </a:ext>
            </a:extLst>
          </p:cNvPr>
          <p:cNvSpPr>
            <a:spLocks noGrp="1"/>
          </p:cNvSpPr>
          <p:nvPr>
            <p:ph idx="1"/>
          </p:nvPr>
        </p:nvSpPr>
        <p:spPr>
          <a:xfrm>
            <a:off x="772212" y="1690688"/>
            <a:ext cx="10515600" cy="4351338"/>
          </a:xfrm>
        </p:spPr>
        <p:txBody>
          <a:bodyPr>
            <a:normAutofit lnSpcReduction="10000"/>
          </a:bodyPr>
          <a:lstStyle/>
          <a:p>
            <a:r>
              <a:rPr lang="en-US" sz="2400" dirty="0"/>
              <a:t>Suppose vertical arithmetic shows that foreclosure would </a:t>
            </a:r>
            <a:r>
              <a:rPr lang="en-US" sz="2400" i="1" dirty="0"/>
              <a:t>unprofitable</a:t>
            </a:r>
            <a:r>
              <a:rPr lang="en-US" sz="2400" dirty="0"/>
              <a:t>. </a:t>
            </a:r>
          </a:p>
          <a:p>
            <a:pPr lvl="1"/>
            <a:r>
              <a:rPr lang="en-US" sz="2000" dirty="0"/>
              <a:t>In previous example, the downstream gains to LAM ($525 = 35 x $15) are less than the upstream losses to KKA (- $650), so the foreclosure is unprofitable</a:t>
            </a:r>
          </a:p>
          <a:p>
            <a:pPr lvl="1"/>
            <a:r>
              <a:rPr lang="en-US" sz="2000" dirty="0"/>
              <a:t>But suppose there is harm to the downstream rivals.</a:t>
            </a:r>
          </a:p>
          <a:p>
            <a:r>
              <a:rPr lang="en-US" sz="2400" dirty="0"/>
              <a:t>These downstream gains increase KLA’s bargaining leverage.  It now has less to lose from failure to reach agreement.  </a:t>
            </a:r>
          </a:p>
          <a:p>
            <a:r>
              <a:rPr lang="en-US" sz="2400" dirty="0"/>
              <a:t>By threatening foreclosure, KLA can negotiate that the downstream rivals would increase payments to a fraction (e.g., 50%) of the $525 downstream gains from the merger in exchange for “not-foreclosing.” --- Or, $262 increase in input fees</a:t>
            </a:r>
          </a:p>
          <a:p>
            <a:r>
              <a:rPr lang="en-US" sz="2400" dirty="0"/>
              <a:t>This was the approach to foreclosure incentives in AT&amp;T/TW</a:t>
            </a:r>
          </a:p>
          <a:p>
            <a:pPr lvl="1"/>
            <a:r>
              <a:rPr lang="en-US" sz="2000" dirty="0"/>
              <a:t>This increased input fee is the impact on downstream rivals</a:t>
            </a:r>
          </a:p>
          <a:p>
            <a:pPr lvl="1"/>
            <a:r>
              <a:rPr lang="en-US" sz="2000" dirty="0"/>
              <a:t>DOJ then used a market “simulation model” to estimate the impact on the downstream consumers</a:t>
            </a:r>
          </a:p>
        </p:txBody>
      </p:sp>
      <p:sp>
        <p:nvSpPr>
          <p:cNvPr id="4" name="Slide Number Placeholder 3">
            <a:extLst>
              <a:ext uri="{FF2B5EF4-FFF2-40B4-BE49-F238E27FC236}">
                <a16:creationId xmlns:a16="http://schemas.microsoft.com/office/drawing/2014/main" id="{1B95450D-9CFE-4E9F-8E78-F35434F98B3B}"/>
              </a:ext>
            </a:extLst>
          </p:cNvPr>
          <p:cNvSpPr>
            <a:spLocks noGrp="1"/>
          </p:cNvSpPr>
          <p:nvPr>
            <p:ph type="sldNum" sz="quarter" idx="12"/>
          </p:nvPr>
        </p:nvSpPr>
        <p:spPr/>
        <p:txBody>
          <a:bodyPr/>
          <a:lstStyle/>
          <a:p>
            <a:fld id="{65BC2894-B4CD-47B7-AA5C-DCF19E324941}" type="slidenum">
              <a:rPr lang="en-US" smtClean="0"/>
              <a:t>39</a:t>
            </a:fld>
            <a:endParaRPr lang="en-US"/>
          </a:p>
        </p:txBody>
      </p:sp>
    </p:spTree>
    <p:extLst>
      <p:ext uri="{BB962C8B-B14F-4D97-AF65-F5344CB8AC3E}">
        <p14:creationId xmlns:p14="http://schemas.microsoft.com/office/powerpoint/2010/main" val="2622963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BFED5-DD00-4579-95CC-32F0C710A392}"/>
              </a:ext>
            </a:extLst>
          </p:cNvPr>
          <p:cNvSpPr>
            <a:spLocks noGrp="1"/>
          </p:cNvSpPr>
          <p:nvPr>
            <p:ph type="title"/>
          </p:nvPr>
        </p:nvSpPr>
        <p:spPr>
          <a:xfrm>
            <a:off x="619126" y="136525"/>
            <a:ext cx="10515600" cy="1325563"/>
          </a:xfrm>
        </p:spPr>
        <p:txBody>
          <a:bodyPr/>
          <a:lstStyle/>
          <a:p>
            <a:r>
              <a:rPr lang="en-US" dirty="0"/>
              <a:t>Economic Framework</a:t>
            </a:r>
          </a:p>
        </p:txBody>
      </p:sp>
      <p:sp>
        <p:nvSpPr>
          <p:cNvPr id="4" name="Slide Number Placeholder 3">
            <a:extLst>
              <a:ext uri="{FF2B5EF4-FFF2-40B4-BE49-F238E27FC236}">
                <a16:creationId xmlns:a16="http://schemas.microsoft.com/office/drawing/2014/main" id="{0CFBB4D8-A546-49CF-B4A0-EE66896F8E4D}"/>
              </a:ext>
            </a:extLst>
          </p:cNvPr>
          <p:cNvSpPr>
            <a:spLocks noGrp="1"/>
          </p:cNvSpPr>
          <p:nvPr>
            <p:ph type="sldNum" sz="quarter" idx="12"/>
          </p:nvPr>
        </p:nvSpPr>
        <p:spPr/>
        <p:txBody>
          <a:bodyPr/>
          <a:lstStyle/>
          <a:p>
            <a:fld id="{65BC2894-B4CD-47B7-AA5C-DCF19E324941}" type="slidenum">
              <a:rPr lang="en-US" smtClean="0"/>
              <a:t>4</a:t>
            </a:fld>
            <a:endParaRPr lang="en-US"/>
          </a:p>
        </p:txBody>
      </p:sp>
      <p:sp>
        <p:nvSpPr>
          <p:cNvPr id="6" name="Content Placeholder 5">
            <a:extLst>
              <a:ext uri="{FF2B5EF4-FFF2-40B4-BE49-F238E27FC236}">
                <a16:creationId xmlns:a16="http://schemas.microsoft.com/office/drawing/2014/main" id="{CF2E1DAE-19E8-4316-A486-B524A2E7704A}"/>
              </a:ext>
            </a:extLst>
          </p:cNvPr>
          <p:cNvSpPr txBox="1">
            <a:spLocks noGrp="1"/>
          </p:cNvSpPr>
          <p:nvPr>
            <p:ph idx="1"/>
          </p:nvPr>
        </p:nvSpPr>
        <p:spPr>
          <a:xfrm>
            <a:off x="514351" y="1244155"/>
            <a:ext cx="6534150" cy="5690789"/>
          </a:xfrm>
          <a:prstGeom prst="rect">
            <a:avLst/>
          </a:prstGeom>
          <a:noFill/>
        </p:spPr>
        <p:txBody>
          <a:bodyPr wrap="square">
            <a:spAutoFit/>
          </a:bodyPr>
          <a:lstStyle/>
          <a:p>
            <a:pPr>
              <a:spcBef>
                <a:spcPts val="600"/>
              </a:spcBef>
            </a:pPr>
            <a:r>
              <a:rPr lang="en-US" sz="2400" dirty="0">
                <a:latin typeface="Times New Roman" panose="02020603050405020304" pitchFamily="18" charset="0"/>
                <a:cs typeface="Times New Roman" panose="02020603050405020304" pitchFamily="18" charset="0"/>
              </a:rPr>
              <a:t>Main competitive concerns</a:t>
            </a:r>
          </a:p>
          <a:p>
            <a:pPr lvl="1">
              <a:spcBef>
                <a:spcPts val="600"/>
              </a:spcBef>
            </a:pPr>
            <a:r>
              <a:rPr lang="en-US" sz="2000" dirty="0">
                <a:latin typeface="Times New Roman" panose="02020603050405020304" pitchFamily="18" charset="0"/>
                <a:cs typeface="Times New Roman" panose="02020603050405020304" pitchFamily="18" charset="0"/>
              </a:rPr>
              <a:t>Foreclosure</a:t>
            </a:r>
          </a:p>
          <a:p>
            <a:pPr lvl="1">
              <a:spcBef>
                <a:spcPts val="600"/>
              </a:spcBef>
            </a:pPr>
            <a:r>
              <a:rPr lang="en-US" sz="2000" dirty="0">
                <a:latin typeface="Times New Roman" panose="02020603050405020304" pitchFamily="18" charset="0"/>
                <a:cs typeface="Times New Roman" panose="02020603050405020304" pitchFamily="18" charset="0"/>
              </a:rPr>
              <a:t>Information exchange </a:t>
            </a:r>
          </a:p>
          <a:p>
            <a:pPr lvl="1">
              <a:spcBef>
                <a:spcPts val="600"/>
              </a:spcBef>
            </a:pPr>
            <a:r>
              <a:rPr lang="en-US" sz="2000" dirty="0">
                <a:latin typeface="Times New Roman" panose="02020603050405020304" pitchFamily="18" charset="0"/>
                <a:cs typeface="Times New Roman" panose="02020603050405020304" pitchFamily="18" charset="0"/>
              </a:rPr>
              <a:t>Elimination of mavericks</a:t>
            </a:r>
          </a:p>
          <a:p>
            <a:pPr>
              <a:spcBef>
                <a:spcPts val="600"/>
              </a:spcBef>
            </a:pPr>
            <a:r>
              <a:rPr lang="en-US" sz="2400" dirty="0">
                <a:latin typeface="Times New Roman" panose="02020603050405020304" pitchFamily="18" charset="0"/>
                <a:cs typeface="Times New Roman" panose="02020603050405020304" pitchFamily="18" charset="0"/>
              </a:rPr>
              <a:t>Guidelines’ history</a:t>
            </a:r>
          </a:p>
          <a:p>
            <a:pPr lvl="1">
              <a:spcBef>
                <a:spcPts val="600"/>
              </a:spcBef>
            </a:pPr>
            <a:r>
              <a:rPr lang="en-US" sz="2000" dirty="0">
                <a:latin typeface="Times New Roman" panose="02020603050405020304" pitchFamily="18" charset="0"/>
                <a:cs typeface="Times New Roman" panose="02020603050405020304" pitchFamily="18" charset="0"/>
              </a:rPr>
              <a:t>DOJ Vertical Guidelines (1984)</a:t>
            </a:r>
          </a:p>
          <a:p>
            <a:pPr lvl="1">
              <a:spcBef>
                <a:spcPts val="600"/>
              </a:spcBef>
            </a:pPr>
            <a:r>
              <a:rPr lang="en-US" sz="2000" dirty="0">
                <a:latin typeface="Times New Roman" panose="02020603050405020304" pitchFamily="18" charset="0"/>
                <a:cs typeface="Times New Roman" panose="02020603050405020304" pitchFamily="18" charset="0"/>
              </a:rPr>
              <a:t>EU Non-Horizontal Guidelines (2007)</a:t>
            </a:r>
          </a:p>
          <a:p>
            <a:pPr lvl="1">
              <a:spcBef>
                <a:spcPts val="600"/>
              </a:spcBef>
            </a:pPr>
            <a:r>
              <a:rPr lang="en-US" sz="2000" dirty="0">
                <a:latin typeface="Times New Roman" panose="02020603050405020304" pitchFamily="18" charset="0"/>
                <a:cs typeface="Times New Roman" panose="02020603050405020304" pitchFamily="18" charset="0"/>
              </a:rPr>
              <a:t>Revised FTC/DOJ Vertical Merger Guidelines (June 2020)</a:t>
            </a:r>
          </a:p>
          <a:p>
            <a:pPr>
              <a:spcBef>
                <a:spcPts val="600"/>
              </a:spcBef>
            </a:pPr>
            <a:r>
              <a:rPr lang="en-US" sz="2400" dirty="0">
                <a:solidFill>
                  <a:srgbClr val="C00000"/>
                </a:solidFill>
                <a:latin typeface="Times New Roman" panose="02020603050405020304" pitchFamily="18" charset="0"/>
                <a:cs typeface="Times New Roman" panose="02020603050405020304" pitchFamily="18" charset="0"/>
              </a:rPr>
              <a:t>No consensus on key issues</a:t>
            </a:r>
          </a:p>
          <a:p>
            <a:pPr lvl="1">
              <a:spcBef>
                <a:spcPts val="600"/>
              </a:spcBef>
            </a:pPr>
            <a:r>
              <a:rPr lang="en-US" sz="2000" dirty="0">
                <a:latin typeface="Times New Roman" panose="02020603050405020304" pitchFamily="18" charset="0"/>
                <a:cs typeface="Times New Roman" panose="02020603050405020304" pitchFamily="18" charset="0"/>
              </a:rPr>
              <a:t>Overarching presumption (neutral, procompetitive; anticompetitive)</a:t>
            </a:r>
          </a:p>
          <a:p>
            <a:pPr lvl="1">
              <a:spcBef>
                <a:spcPts val="600"/>
              </a:spcBef>
            </a:pPr>
            <a:r>
              <a:rPr lang="en-US" sz="2000" dirty="0">
                <a:latin typeface="Times New Roman" panose="02020603050405020304" pitchFamily="18" charset="0"/>
                <a:cs typeface="Times New Roman" panose="02020603050405020304" pitchFamily="18" charset="0"/>
              </a:rPr>
              <a:t>Allocation of burdens on agency vs parties </a:t>
            </a:r>
          </a:p>
          <a:p>
            <a:pPr lvl="1">
              <a:spcBef>
                <a:spcPts val="600"/>
              </a:spcBef>
            </a:pPr>
            <a:r>
              <a:rPr lang="en-US" sz="2000" dirty="0">
                <a:latin typeface="Times New Roman" panose="02020603050405020304" pitchFamily="18" charset="0"/>
                <a:cs typeface="Times New Roman" panose="02020603050405020304" pitchFamily="18" charset="0"/>
              </a:rPr>
              <a:t>2020 VMGs were very controversial and recently withdrawn by FTC </a:t>
            </a:r>
            <a:r>
              <a:rPr lang="en-US" sz="2000" i="1" dirty="0">
                <a:latin typeface="Times New Roman" panose="02020603050405020304" pitchFamily="18" charset="0"/>
                <a:cs typeface="Times New Roman" panose="02020603050405020304" pitchFamily="18" charset="0"/>
              </a:rPr>
              <a:t>(but not DOJ)</a:t>
            </a:r>
          </a:p>
          <a:p>
            <a:pPr lvl="1">
              <a:spcBef>
                <a:spcPts val="600"/>
              </a:spcBef>
            </a:pPr>
            <a:endParaRPr lang="en-US" sz="20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5062109E-C491-4FF7-A539-F4766473B148}"/>
              </a:ext>
            </a:extLst>
          </p:cNvPr>
          <p:cNvCxnSpPr>
            <a:cxnSpLocks/>
          </p:cNvCxnSpPr>
          <p:nvPr/>
        </p:nvCxnSpPr>
        <p:spPr>
          <a:xfrm flipH="1">
            <a:off x="6455570" y="4285862"/>
            <a:ext cx="1185861" cy="6000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8B970E-4C92-4E58-B4F8-445E5835C96D}"/>
              </a:ext>
            </a:extLst>
          </p:cNvPr>
          <p:cNvSpPr txBox="1"/>
          <p:nvPr/>
        </p:nvSpPr>
        <p:spPr>
          <a:xfrm>
            <a:off x="7783594" y="2287837"/>
            <a:ext cx="3351131" cy="2862322"/>
          </a:xfrm>
          <a:prstGeom prst="rect">
            <a:avLst/>
          </a:prstGeom>
          <a:noFill/>
          <a:ln w="38100">
            <a:solidFill>
              <a:srgbClr val="0070C0"/>
            </a:solidFill>
          </a:ln>
        </p:spPr>
        <p:txBody>
          <a:bodyPr wrap="square" rtlCol="0">
            <a:spAutoFit/>
          </a:bodyPr>
          <a:lstStyle/>
          <a:p>
            <a:r>
              <a:rPr lang="en-US" b="1" dirty="0">
                <a:solidFill>
                  <a:srgbClr val="0070C0"/>
                </a:solidFill>
              </a:rPr>
              <a:t>Prof. Salop and his progressive teammates think the VMGs are too permissive in tone, as does the FTC Chair and Democrat Commissioner</a:t>
            </a:r>
          </a:p>
          <a:p>
            <a:endParaRPr lang="en-US" b="1" dirty="0">
              <a:solidFill>
                <a:srgbClr val="0070C0"/>
              </a:solidFill>
            </a:endParaRPr>
          </a:p>
          <a:p>
            <a:r>
              <a:rPr lang="en-US" b="1" dirty="0">
                <a:solidFill>
                  <a:srgbClr val="0070C0"/>
                </a:solidFill>
              </a:rPr>
              <a:t>But conservatives (including GULC alum, FTC Comm’r Wilson) think that 2020 VMGs are too interventionist.</a:t>
            </a:r>
          </a:p>
        </p:txBody>
      </p:sp>
      <p:cxnSp>
        <p:nvCxnSpPr>
          <p:cNvPr id="9" name="Straight Arrow Connector 8">
            <a:extLst>
              <a:ext uri="{FF2B5EF4-FFF2-40B4-BE49-F238E27FC236}">
                <a16:creationId xmlns:a16="http://schemas.microsoft.com/office/drawing/2014/main" id="{B6457668-783B-4EBF-85C6-48096EA0AA99}"/>
              </a:ext>
            </a:extLst>
          </p:cNvPr>
          <p:cNvCxnSpPr>
            <a:cxnSpLocks/>
          </p:cNvCxnSpPr>
          <p:nvPr/>
        </p:nvCxnSpPr>
        <p:spPr>
          <a:xfrm flipH="1" flipV="1">
            <a:off x="6882560" y="6124575"/>
            <a:ext cx="1593651" cy="2317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A6EEC16-030C-42FD-9960-9C75F6009DBC}"/>
              </a:ext>
            </a:extLst>
          </p:cNvPr>
          <p:cNvSpPr txBox="1"/>
          <p:nvPr/>
        </p:nvSpPr>
        <p:spPr>
          <a:xfrm>
            <a:off x="8910931" y="5994077"/>
            <a:ext cx="3190876" cy="646331"/>
          </a:xfrm>
          <a:prstGeom prst="rect">
            <a:avLst/>
          </a:prstGeom>
          <a:noFill/>
          <a:ln w="38100">
            <a:solidFill>
              <a:srgbClr val="0070C0"/>
            </a:solidFill>
          </a:ln>
        </p:spPr>
        <p:txBody>
          <a:bodyPr wrap="square" rtlCol="0">
            <a:spAutoFit/>
          </a:bodyPr>
          <a:lstStyle/>
          <a:p>
            <a:r>
              <a:rPr lang="en-US" b="1" dirty="0">
                <a:solidFill>
                  <a:srgbClr val="0070C0"/>
                </a:solidFill>
              </a:rPr>
              <a:t>2020 </a:t>
            </a:r>
            <a:r>
              <a:rPr lang="en-US" b="1" dirty="0" err="1">
                <a:solidFill>
                  <a:srgbClr val="0070C0"/>
                </a:solidFill>
              </a:rPr>
              <a:t>VMGs</a:t>
            </a:r>
            <a:r>
              <a:rPr lang="en-US" b="1" dirty="0">
                <a:solidFill>
                  <a:srgbClr val="0070C0"/>
                </a:solidFill>
              </a:rPr>
              <a:t> are discussed below</a:t>
            </a:r>
          </a:p>
        </p:txBody>
      </p:sp>
    </p:spTree>
    <p:extLst>
      <p:ext uri="{BB962C8B-B14F-4D97-AF65-F5344CB8AC3E}">
        <p14:creationId xmlns:p14="http://schemas.microsoft.com/office/powerpoint/2010/main" val="32614577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633" y="4005263"/>
            <a:ext cx="11387092" cy="2852737"/>
          </a:xfrm>
        </p:spPr>
        <p:txBody>
          <a:bodyPr>
            <a:noAutofit/>
          </a:bodyPr>
          <a:lstStyle/>
          <a:p>
            <a:pPr algn="ctr"/>
            <a:br>
              <a:rPr lang="en-US" sz="3200" dirty="0"/>
            </a:br>
            <a:r>
              <a:rPr lang="en-US" sz="3200" dirty="0"/>
              <a:t>Implications of Modern Analysis for </a:t>
            </a:r>
            <a:br>
              <a:rPr lang="en-US" sz="3200" dirty="0"/>
            </a:br>
            <a:r>
              <a:rPr lang="en-US" sz="3200" dirty="0"/>
              <a:t>Enforcement Policy &amp; Law</a:t>
            </a:r>
            <a:br>
              <a:rPr lang="en-US" sz="3200" dirty="0"/>
            </a:br>
            <a:br>
              <a:rPr lang="en-US" sz="3200" dirty="0"/>
            </a:br>
            <a:r>
              <a:rPr lang="en-US" sz="3200" i="1" u="sng" dirty="0">
                <a:solidFill>
                  <a:srgbClr val="C00000"/>
                </a:solidFill>
              </a:rPr>
              <a:t>My Own Views</a:t>
            </a:r>
            <a:br>
              <a:rPr lang="en-US" sz="3200" dirty="0"/>
            </a:br>
            <a:br>
              <a:rPr lang="en-US" sz="3200" dirty="0"/>
            </a:br>
            <a:br>
              <a:rPr lang="en-US" sz="3200" dirty="0"/>
            </a:br>
            <a:br>
              <a:rPr lang="en-US" sz="1800" dirty="0">
                <a:latin typeface="+mn-lt"/>
                <a:cs typeface="Times New Roman" panose="02020603050405020304" pitchFamily="18" charset="0"/>
              </a:rPr>
            </a:br>
            <a:r>
              <a:rPr lang="en-US" sz="1800" dirty="0">
                <a:latin typeface="+mn-lt"/>
                <a:cs typeface="Times New Roman" panose="02020603050405020304" pitchFamily="18" charset="0"/>
              </a:rPr>
              <a:t>Salop, </a:t>
            </a:r>
            <a:r>
              <a:rPr lang="en-US" sz="1800" i="1" dirty="0">
                <a:latin typeface="+mn-lt"/>
                <a:cs typeface="Times New Roman" panose="02020603050405020304" pitchFamily="18" charset="0"/>
              </a:rPr>
              <a:t>Invigorating Vertical Merger Enforcement,</a:t>
            </a:r>
            <a:r>
              <a:rPr lang="en-US" sz="1800" dirty="0">
                <a:latin typeface="+mn-lt"/>
                <a:cs typeface="Times New Roman" panose="02020603050405020304" pitchFamily="18" charset="0"/>
              </a:rPr>
              <a:t> </a:t>
            </a:r>
            <a:r>
              <a:rPr lang="en-US" sz="1800" cap="small" dirty="0">
                <a:latin typeface="+mn-lt"/>
                <a:cs typeface="Times New Roman" panose="02020603050405020304" pitchFamily="18" charset="0"/>
              </a:rPr>
              <a:t>Yale L.J. (2018); </a:t>
            </a:r>
            <a:br>
              <a:rPr lang="en-US" sz="1800" cap="small" dirty="0">
                <a:latin typeface="+mn-lt"/>
                <a:cs typeface="Times New Roman" panose="02020603050405020304" pitchFamily="18" charset="0"/>
              </a:rPr>
            </a:br>
            <a:r>
              <a:rPr lang="en-US" sz="1800" dirty="0">
                <a:latin typeface="+mn-lt"/>
                <a:cs typeface="Times New Roman" panose="02020603050405020304" pitchFamily="18" charset="0"/>
              </a:rPr>
              <a:t>Baker, Rose, Salop &amp; Scott Morton: </a:t>
            </a:r>
            <a:r>
              <a:rPr lang="en-US" sz="1800" i="1" dirty="0">
                <a:latin typeface="+mn-lt"/>
                <a:cs typeface="Times New Roman" panose="02020603050405020304" pitchFamily="18" charset="0"/>
              </a:rPr>
              <a:t>Five Principles for Vertical Merger Policy</a:t>
            </a:r>
            <a:r>
              <a:rPr lang="en-US" sz="1800" dirty="0">
                <a:latin typeface="+mn-lt"/>
                <a:cs typeface="Times New Roman" panose="02020603050405020304" pitchFamily="18" charset="0"/>
              </a:rPr>
              <a:t>, </a:t>
            </a:r>
            <a:r>
              <a:rPr lang="en-US" sz="1800" cap="small" dirty="0">
                <a:latin typeface="+mn-lt"/>
                <a:cs typeface="Times New Roman" panose="02020603050405020304" pitchFamily="18" charset="0"/>
              </a:rPr>
              <a:t>Antitrust</a:t>
            </a:r>
            <a:r>
              <a:rPr lang="en-US" sz="1800" dirty="0">
                <a:latin typeface="+mn-lt"/>
                <a:cs typeface="Times New Roman" panose="02020603050405020304" pitchFamily="18" charset="0"/>
              </a:rPr>
              <a:t> </a:t>
            </a:r>
            <a:r>
              <a:rPr lang="en-US" sz="1800" i="1" dirty="0">
                <a:latin typeface="+mn-lt"/>
                <a:cs typeface="Times New Roman" panose="02020603050405020304" pitchFamily="18" charset="0"/>
              </a:rPr>
              <a:t>(Summer 2019)</a:t>
            </a:r>
            <a:r>
              <a:rPr lang="en-US" sz="1800" dirty="0">
                <a:latin typeface="+mn-lt"/>
                <a:cs typeface="Times New Roman" panose="02020603050405020304" pitchFamily="18" charset="0"/>
              </a:rPr>
              <a:t>;</a:t>
            </a:r>
            <a:br>
              <a:rPr lang="en-US" sz="1800" dirty="0">
                <a:latin typeface="+mn-lt"/>
                <a:cs typeface="Times New Roman" panose="02020603050405020304" pitchFamily="18" charset="0"/>
              </a:rPr>
            </a:br>
            <a:r>
              <a:rPr lang="en-US" sz="1800" dirty="0">
                <a:latin typeface="+mn-lt"/>
                <a:cs typeface="Times New Roman" panose="02020603050405020304" pitchFamily="18" charset="0"/>
              </a:rPr>
              <a:t>Salop, </a:t>
            </a:r>
            <a:r>
              <a:rPr lang="en-US" sz="1800" i="1" dirty="0">
                <a:latin typeface="+mn-lt"/>
                <a:cs typeface="Times New Roman" panose="02020603050405020304" pitchFamily="18" charset="0"/>
              </a:rPr>
              <a:t>Suggested Vertical Merger Guidelines</a:t>
            </a:r>
            <a:r>
              <a:rPr lang="en-US" sz="1800" dirty="0">
                <a:latin typeface="+mn-lt"/>
                <a:cs typeface="Times New Roman" panose="02020603050405020304" pitchFamily="18" charset="0"/>
              </a:rPr>
              <a:t> (July 2021) </a:t>
            </a:r>
            <a:r>
              <a:rPr lang="en-US" sz="1800" i="1" dirty="0">
                <a:latin typeface="+mn-lt"/>
                <a:cs typeface="Times New Roman" panose="02020603050405020304" pitchFamily="18" charset="0"/>
              </a:rPr>
              <a:t>(posted on SSRN)</a:t>
            </a:r>
            <a:r>
              <a:rPr lang="en-US" sz="1800" dirty="0">
                <a:latin typeface="+mn-lt"/>
                <a:cs typeface="Times New Roman" panose="02020603050405020304" pitchFamily="18" charset="0"/>
              </a:rPr>
              <a:t>.</a:t>
            </a:r>
            <a:br>
              <a:rPr lang="en-US" sz="1800" dirty="0">
                <a:latin typeface="+mn-lt"/>
                <a:cs typeface="Times New Roman" panose="02020603050405020304" pitchFamily="18" charset="0"/>
              </a:rPr>
            </a:br>
            <a:br>
              <a:rPr lang="en-US" sz="1800" i="1" dirty="0">
                <a:latin typeface="+mn-lt"/>
                <a:cs typeface="Times New Roman" panose="02020603050405020304" pitchFamily="18" charset="0"/>
              </a:rPr>
            </a:br>
            <a:br>
              <a:rPr lang="en-US" sz="1800" dirty="0">
                <a:effectLst/>
                <a:latin typeface="+mn-lt"/>
                <a:ea typeface="Times New Roman" panose="02020603050405020304" pitchFamily="18" charset="0"/>
                <a:cs typeface="Times New Roman" panose="02020603050405020304" pitchFamily="18" charset="0"/>
              </a:rPr>
            </a:br>
            <a:br>
              <a:rPr lang="en-US" sz="1800" dirty="0">
                <a:latin typeface="+mn-lt"/>
                <a:cs typeface="Times New Roman" panose="02020603050405020304" pitchFamily="18" charset="0"/>
              </a:rPr>
            </a:br>
            <a:br>
              <a:rPr lang="en-US" sz="1800" dirty="0">
                <a:latin typeface="+mn-lt"/>
                <a:cs typeface="Times New Roman" panose="02020603050405020304" pitchFamily="18" charset="0"/>
              </a:rPr>
            </a:br>
            <a:endParaRPr lang="en-US" sz="1800" dirty="0">
              <a:latin typeface="+mn-lt"/>
            </a:endParaRPr>
          </a:p>
        </p:txBody>
      </p:sp>
      <p:sp>
        <p:nvSpPr>
          <p:cNvPr id="3" name="Text Placeholder 2"/>
          <p:cNvSpPr>
            <a:spLocks noGrp="1"/>
          </p:cNvSpPr>
          <p:nvPr>
            <p:ph type="body" idx="1"/>
          </p:nvPr>
        </p:nvSpPr>
        <p:spPr>
          <a:xfrm>
            <a:off x="1180193" y="5788818"/>
            <a:ext cx="10515600" cy="1500187"/>
          </a:xfrm>
        </p:spPr>
        <p:txBody>
          <a:bodyPr/>
          <a:lstStyle/>
          <a:p>
            <a:r>
              <a:rPr lang="en-US" dirty="0"/>
              <a:t> </a:t>
            </a:r>
          </a:p>
        </p:txBody>
      </p:sp>
      <p:sp>
        <p:nvSpPr>
          <p:cNvPr id="4" name="Slide Number Placeholder 3"/>
          <p:cNvSpPr>
            <a:spLocks noGrp="1"/>
          </p:cNvSpPr>
          <p:nvPr>
            <p:ph type="sldNum" sz="quarter" idx="12"/>
          </p:nvPr>
        </p:nvSpPr>
        <p:spPr/>
        <p:txBody>
          <a:bodyPr/>
          <a:lstStyle/>
          <a:p>
            <a:fld id="{65BC2894-B4CD-47B7-AA5C-DCF19E324941}" type="slidenum">
              <a:rPr lang="en-US" smtClean="0"/>
              <a:t>40</a:t>
            </a:fld>
            <a:endParaRPr lang="en-US" dirty="0"/>
          </a:p>
        </p:txBody>
      </p:sp>
    </p:spTree>
    <p:extLst>
      <p:ext uri="{BB962C8B-B14F-4D97-AF65-F5344CB8AC3E}">
        <p14:creationId xmlns:p14="http://schemas.microsoft.com/office/powerpoint/2010/main" val="25092158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417" y="435043"/>
            <a:ext cx="9583783" cy="1197133"/>
          </a:xfrm>
        </p:spPr>
        <p:txBody>
          <a:bodyPr>
            <a:normAutofit/>
          </a:bodyPr>
          <a:lstStyle/>
          <a:p>
            <a:pPr algn="ctr"/>
            <a:r>
              <a:rPr lang="en-US" sz="2800" dirty="0">
                <a:latin typeface="Times New Roman" panose="02020603050405020304" pitchFamily="18" charset="0"/>
                <a:cs typeface="Times New Roman" panose="02020603050405020304" pitchFamily="18" charset="0"/>
              </a:rPr>
              <a:t>5 Principles for Vertical Merger Enforcement Policy and Law:</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98417" y="1498735"/>
            <a:ext cx="10062754" cy="5359265"/>
          </a:xfrm>
        </p:spPr>
        <p:txBody>
          <a:bodyPr>
            <a:noAutofit/>
          </a:bodyPr>
          <a:lstStyle/>
          <a:p>
            <a:pPr marL="457200" indent="-457200">
              <a:spcBef>
                <a:spcPts val="0"/>
              </a:spcBef>
              <a:spcAft>
                <a:spcPts val="675"/>
              </a:spcAft>
              <a:buFont typeface="+mj-lt"/>
              <a:buAutoNum type="arabicPeriod"/>
            </a:pPr>
            <a:r>
              <a:rPr lang="en-US" sz="2000" dirty="0">
                <a:latin typeface="Times New Roman" panose="02020603050405020304" pitchFamily="18" charset="0"/>
                <a:cs typeface="Times New Roman" panose="02020603050405020304" pitchFamily="18" charset="0"/>
              </a:rPr>
              <a:t>Evaluate the entire range of potential competitive harms, with enforcement focus on oligopoly markets. </a:t>
            </a:r>
          </a:p>
          <a:p>
            <a:pPr marL="457200" indent="-457200">
              <a:spcBef>
                <a:spcPts val="0"/>
              </a:spcBef>
              <a:spcAft>
                <a:spcPts val="675"/>
              </a:spcAft>
              <a:buFont typeface="+mj-lt"/>
              <a:buAutoNum type="arabicPeriod"/>
            </a:pPr>
            <a:r>
              <a:rPr lang="en-US" sz="2000" dirty="0">
                <a:latin typeface="Times New Roman" panose="02020603050405020304" pitchFamily="18" charset="0"/>
                <a:cs typeface="Times New Roman" panose="02020603050405020304" pitchFamily="18" charset="0"/>
              </a:rPr>
              <a:t>Do not adopt an overarching procompetitive presumption for vertical mergers in oligopoly market, nor set a higher evidentiary standard based on such a presumption.</a:t>
            </a:r>
          </a:p>
          <a:p>
            <a:pPr marL="457200" indent="-457200">
              <a:spcAft>
                <a:spcPts val="675"/>
              </a:spcAft>
              <a:buFont typeface="+mj-lt"/>
              <a:buAutoNum type="arabicPeriod"/>
            </a:pPr>
            <a:r>
              <a:rPr lang="en-US" sz="2000" dirty="0">
                <a:latin typeface="Times New Roman" panose="02020603050405020304" pitchFamily="18" charset="0"/>
                <a:cs typeface="Times New Roman" panose="02020603050405020304" pitchFamily="18" charset="0"/>
              </a:rPr>
              <a:t> Require merging firms to show that efficiencies are cognizable (verifiable, merger-specific, sufficient to reverse the potential anticompetitive effects).</a:t>
            </a:r>
            <a:endParaRPr lang="en-US" sz="2000" i="1" dirty="0">
              <a:latin typeface="Times New Roman" panose="02020603050405020304" pitchFamily="18" charset="0"/>
              <a:cs typeface="Times New Roman" panose="02020603050405020304" pitchFamily="18" charset="0"/>
            </a:endParaRPr>
          </a:p>
          <a:p>
            <a:pPr marL="457200" indent="-457200">
              <a:spcAft>
                <a:spcPts val="675"/>
              </a:spcAft>
              <a:buFont typeface="+mj-lt"/>
              <a:buAutoNum type="arabicPeriod"/>
            </a:pPr>
            <a:r>
              <a:rPr lang="en-US" sz="2000" dirty="0">
                <a:latin typeface="Times New Roman" panose="02020603050405020304" pitchFamily="18" charset="0"/>
                <a:cs typeface="Times New Roman" panose="02020603050405020304" pitchFamily="18" charset="0"/>
              </a:rPr>
              <a:t>Decline to adopt a safe harbor for vertical mergers, even if rebuttable, except perhaps when both firms compete in unconcentrated markets. </a:t>
            </a:r>
          </a:p>
          <a:p>
            <a:pPr marL="457200" indent="-457200">
              <a:spcAft>
                <a:spcPts val="675"/>
              </a:spcAft>
              <a:buFont typeface="+mj-lt"/>
              <a:buAutoNum type="arabicPeriod"/>
            </a:pPr>
            <a:r>
              <a:rPr lang="en-US" sz="2000" dirty="0">
                <a:latin typeface="Times New Roman" panose="02020603050405020304" pitchFamily="18" charset="0"/>
                <a:cs typeface="Times New Roman" panose="02020603050405020304" pitchFamily="18" charset="0"/>
              </a:rPr>
              <a:t>Consider adopting rebuttable anticompetitive presumptions when at least one market is concentrated, and certain factual predicates are met. </a:t>
            </a:r>
            <a:endParaRPr lang="en-US" sz="2000" b="1" i="1" dirty="0">
              <a:solidFill>
                <a:srgbClr val="0070C0"/>
              </a:solidFill>
              <a:latin typeface="Times New Roman" panose="02020603050405020304" pitchFamily="18" charset="0"/>
              <a:cs typeface="Times New Roman" panose="02020603050405020304" pitchFamily="18" charset="0"/>
            </a:endParaRPr>
          </a:p>
          <a:p>
            <a:pPr marL="0" indent="0">
              <a:spcAft>
                <a:spcPts val="675"/>
              </a:spcAft>
              <a:buNone/>
            </a:pPr>
            <a:endParaRPr lang="en-US" sz="2000" i="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8B02A42-329F-400C-8E7C-FF09D684D485}" type="slidenum">
              <a:rPr lang="en-US" smtClean="0"/>
              <a:pPr/>
              <a:t>41</a:t>
            </a:fld>
            <a:endParaRPr lang="en-US" dirty="0"/>
          </a:p>
        </p:txBody>
      </p:sp>
    </p:spTree>
    <p:extLst>
      <p:ext uri="{BB962C8B-B14F-4D97-AF65-F5344CB8AC3E}">
        <p14:creationId xmlns:p14="http://schemas.microsoft.com/office/powerpoint/2010/main" val="42882269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263" y="340131"/>
            <a:ext cx="9753600" cy="1163276"/>
          </a:xfrm>
        </p:spPr>
        <p:txBody>
          <a:bodyPr>
            <a:noAutofit/>
          </a:bodyPr>
          <a:lstStyle/>
          <a:p>
            <a:r>
              <a:rPr lang="en-US" sz="2800" dirty="0">
                <a:latin typeface="Times New Roman" panose="02020603050405020304" pitchFamily="18" charset="0"/>
                <a:cs typeface="Times New Roman" panose="02020603050405020304" pitchFamily="18" charset="0"/>
              </a:rPr>
              <a:t>Key Legal &amp; Policy Questions: Why Overarching Procompetitive Presumptions in Oligopoly Markets are Not Appropriate</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57051" y="1651453"/>
            <a:ext cx="9586504" cy="4866416"/>
          </a:xfrm>
        </p:spPr>
        <p:txBody>
          <a:bodyPr>
            <a:normAutofit/>
          </a:bodyPr>
          <a:lstStyle/>
          <a:p>
            <a:r>
              <a:rPr lang="en-US" sz="2000" dirty="0">
                <a:latin typeface="Times New Roman" panose="02020603050405020304" pitchFamily="18" charset="0"/>
                <a:cs typeface="Times New Roman" panose="02020603050405020304" pitchFamily="18" charset="0"/>
              </a:rPr>
              <a:t>Vertical mergers raise inherent competitive concerns in oligopoly markets, just as do horizontal mergers</a:t>
            </a:r>
          </a:p>
          <a:p>
            <a:r>
              <a:rPr lang="en-US" sz="2000" dirty="0">
                <a:latin typeface="Times New Roman" panose="02020603050405020304" pitchFamily="18" charset="0"/>
                <a:cs typeface="Times New Roman" panose="02020603050405020304" pitchFamily="18" charset="0"/>
              </a:rPr>
              <a:t>Merger-specific vertical merger efficiencies are neither inevitable nor almost surely to outweigh competitive harms </a:t>
            </a:r>
          </a:p>
          <a:p>
            <a:pPr lvl="1"/>
            <a:r>
              <a:rPr lang="en-US" sz="1800" dirty="0">
                <a:latin typeface="Times New Roman" panose="02020603050405020304" pitchFamily="18" charset="0"/>
                <a:cs typeface="Times New Roman" panose="02020603050405020304" pitchFamily="18" charset="0"/>
              </a:rPr>
              <a:t>This caution includes “elimination of double marginalization” (EDM)</a:t>
            </a:r>
          </a:p>
          <a:p>
            <a:r>
              <a:rPr lang="en-US" sz="2000" dirty="0">
                <a:latin typeface="Times New Roman" panose="02020603050405020304" pitchFamily="18" charset="0"/>
                <a:cs typeface="Times New Roman" panose="02020603050405020304" pitchFamily="18" charset="0"/>
              </a:rPr>
              <a:t>Rigorous econometric studies do not support an overarching procompetitive presumption </a:t>
            </a:r>
          </a:p>
          <a:p>
            <a:r>
              <a:rPr lang="en-US" sz="2000" dirty="0">
                <a:latin typeface="Times New Roman" panose="02020603050405020304" pitchFamily="18" charset="0"/>
                <a:cs typeface="Times New Roman" panose="02020603050405020304" pitchFamily="18" charset="0"/>
              </a:rPr>
              <a:t>Section 7 incipiency standard places greater weight on false negatives (and under-deterrence) </a:t>
            </a:r>
          </a:p>
          <a:p>
            <a:pPr marL="457200" lvl="1" indent="0">
              <a:buNone/>
            </a:pPr>
            <a:endParaRPr lang="en-US" sz="2000" dirty="0">
              <a:latin typeface="Times New Roman" panose="02020603050405020304" pitchFamily="18" charset="0"/>
              <a:cs typeface="Times New Roman" panose="02020603050405020304" pitchFamily="18" charset="0"/>
            </a:endParaRPr>
          </a:p>
          <a:p>
            <a:pPr marL="457200" lvl="1" indent="0" algn="ctr">
              <a:buNone/>
            </a:pPr>
            <a:r>
              <a:rPr lang="en-US" sz="2800" b="1" u="sng" dirty="0">
                <a:solidFill>
                  <a:srgbClr val="C00000"/>
                </a:solidFill>
                <a:latin typeface="Times New Roman" panose="02020603050405020304" pitchFamily="18" charset="0"/>
                <a:cs typeface="Times New Roman" panose="02020603050405020304" pitchFamily="18" charset="0"/>
              </a:rPr>
              <a:t>Implications</a:t>
            </a:r>
            <a:r>
              <a:rPr lang="en-US" sz="2800" b="1" dirty="0">
                <a:solidFill>
                  <a:srgbClr val="C00000"/>
                </a:solidFill>
                <a:latin typeface="Times New Roman" panose="02020603050405020304" pitchFamily="18" charset="0"/>
                <a:cs typeface="Times New Roman" panose="02020603050405020304" pitchFamily="18" charset="0"/>
              </a:rPr>
              <a:t> </a:t>
            </a:r>
            <a:br>
              <a:rPr lang="en-US" sz="2800" b="1" dirty="0">
                <a:solidFill>
                  <a:srgbClr val="C00000"/>
                </a:solidFill>
                <a:latin typeface="Times New Roman" panose="02020603050405020304" pitchFamily="18" charset="0"/>
                <a:cs typeface="Times New Roman" panose="02020603050405020304" pitchFamily="18" charset="0"/>
              </a:rPr>
            </a:br>
            <a:r>
              <a:rPr lang="en-US" sz="2800" b="1" dirty="0">
                <a:solidFill>
                  <a:srgbClr val="C00000"/>
                </a:solidFill>
                <a:latin typeface="Times New Roman" panose="02020603050405020304" pitchFamily="18" charset="0"/>
                <a:cs typeface="Times New Roman" panose="02020603050405020304" pitchFamily="18" charset="0"/>
              </a:rPr>
              <a:t>Do not adopt a higher evidentiary burden on plaintiff.</a:t>
            </a:r>
          </a:p>
          <a:p>
            <a:pPr marL="457200" lvl="1" indent="0" algn="ctr">
              <a:buNone/>
            </a:pPr>
            <a:r>
              <a:rPr lang="en-US" sz="2800" b="1" dirty="0">
                <a:solidFill>
                  <a:srgbClr val="C00000"/>
                </a:solidFill>
                <a:latin typeface="Times New Roman" panose="02020603050405020304" pitchFamily="18" charset="0"/>
                <a:cs typeface="Times New Roman" panose="02020603050405020304" pitchFamily="18" charset="0"/>
              </a:rPr>
              <a:t>Do not adopt a stronger procompetitive presumption for vertical mergers than for horizontal mergers</a:t>
            </a:r>
          </a:p>
        </p:txBody>
      </p:sp>
      <p:sp>
        <p:nvSpPr>
          <p:cNvPr id="4" name="Slide Number Placeholder 3"/>
          <p:cNvSpPr>
            <a:spLocks noGrp="1"/>
          </p:cNvSpPr>
          <p:nvPr>
            <p:ph type="sldNum" sz="quarter" idx="12"/>
          </p:nvPr>
        </p:nvSpPr>
        <p:spPr/>
        <p:txBody>
          <a:bodyPr/>
          <a:lstStyle/>
          <a:p>
            <a:fld id="{38B02A42-329F-400C-8E7C-FF09D684D485}" type="slidenum">
              <a:rPr lang="en-US" smtClean="0"/>
              <a:pPr/>
              <a:t>42</a:t>
            </a:fld>
            <a:endParaRPr lang="en-US" dirty="0"/>
          </a:p>
        </p:txBody>
      </p:sp>
    </p:spTree>
    <p:extLst>
      <p:ext uri="{BB962C8B-B14F-4D97-AF65-F5344CB8AC3E}">
        <p14:creationId xmlns:p14="http://schemas.microsoft.com/office/powerpoint/2010/main" val="35778457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314" y="234498"/>
            <a:ext cx="9448801" cy="1325563"/>
          </a:xfrm>
        </p:spPr>
        <p:txBody>
          <a:bodyPr>
            <a:normAutofit/>
          </a:bodyPr>
          <a:lstStyle/>
          <a:p>
            <a:r>
              <a:rPr lang="en-US" sz="2800" dirty="0">
                <a:latin typeface="Times New Roman" panose="02020603050405020304" pitchFamily="18" charset="0"/>
                <a:cs typeface="Times New Roman" panose="02020603050405020304" pitchFamily="18" charset="0"/>
              </a:rPr>
              <a:t>Efficiencies Do Not Inevitably Outweigh Competitive Harms</a:t>
            </a:r>
          </a:p>
        </p:txBody>
      </p:sp>
      <p:sp>
        <p:nvSpPr>
          <p:cNvPr id="3" name="Content Placeholder 2"/>
          <p:cNvSpPr>
            <a:spLocks noGrp="1"/>
          </p:cNvSpPr>
          <p:nvPr>
            <p:ph idx="1"/>
          </p:nvPr>
        </p:nvSpPr>
        <p:spPr>
          <a:xfrm>
            <a:off x="722811" y="1782536"/>
            <a:ext cx="9155430" cy="4351338"/>
          </a:xfrm>
        </p:spPr>
        <p:txBody>
          <a:bodyPr>
            <a:normAutofit lnSpcReduction="10000"/>
          </a:bodyPr>
          <a:lstStyle/>
          <a:p>
            <a:r>
              <a:rPr lang="en-US" sz="2400" dirty="0">
                <a:latin typeface="Times New Roman" panose="02020603050405020304" pitchFamily="18" charset="0"/>
                <a:cs typeface="Times New Roman" panose="02020603050405020304" pitchFamily="18" charset="0"/>
              </a:rPr>
              <a:t>Efficiencies face potential barriers to success</a:t>
            </a:r>
          </a:p>
          <a:p>
            <a:pPr lvl="1"/>
            <a:r>
              <a:rPr lang="en-US" sz="2000" dirty="0">
                <a:latin typeface="Times New Roman" panose="02020603050405020304" pitchFamily="18" charset="0"/>
                <a:cs typeface="Times New Roman" panose="02020603050405020304" pitchFamily="18" charset="0"/>
              </a:rPr>
              <a:t>Lack of understanding of partner’s business</a:t>
            </a:r>
          </a:p>
          <a:p>
            <a:pPr lvl="1"/>
            <a:r>
              <a:rPr lang="en-US" sz="2000" dirty="0">
                <a:latin typeface="Times New Roman" panose="02020603050405020304" pitchFamily="18" charset="0"/>
                <a:cs typeface="Times New Roman" panose="02020603050405020304" pitchFamily="18" charset="0"/>
              </a:rPr>
              <a:t>Culture differences</a:t>
            </a:r>
          </a:p>
          <a:p>
            <a:r>
              <a:rPr lang="en-US" sz="2400" dirty="0">
                <a:latin typeface="Times New Roman" panose="02020603050405020304" pitchFamily="18" charset="0"/>
                <a:cs typeface="Times New Roman" panose="02020603050405020304" pitchFamily="18" charset="0"/>
              </a:rPr>
              <a:t>Claimed efficiencies might not be merger-specific, but might be achieved by contract (Coase)</a:t>
            </a:r>
          </a:p>
          <a:p>
            <a:r>
              <a:rPr lang="en-US" sz="2400" dirty="0">
                <a:latin typeface="Times New Roman" panose="02020603050405020304" pitchFamily="18" charset="0"/>
                <a:cs typeface="Times New Roman" panose="02020603050405020304" pitchFamily="18" charset="0"/>
              </a:rPr>
              <a:t>Some claimed efficiencies inextricably reduce rivals’ efficiency and so are potential anticompetitive effects in disguise</a:t>
            </a:r>
          </a:p>
          <a:p>
            <a:r>
              <a:rPr lang="en-US" sz="2400" dirty="0">
                <a:latin typeface="Times New Roman" panose="02020603050405020304" pitchFamily="18" charset="0"/>
                <a:cs typeface="Times New Roman" panose="02020603050405020304" pitchFamily="18" charset="0"/>
              </a:rPr>
              <a:t>Cognizable efficiencies may be small</a:t>
            </a: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pPr marL="0" indent="0" algn="ctr">
              <a:buNone/>
            </a:pPr>
            <a:r>
              <a:rPr lang="en-US" sz="2400" b="1" dirty="0">
                <a:solidFill>
                  <a:srgbClr val="C00000"/>
                </a:solidFill>
                <a:latin typeface="Times New Roman" panose="02020603050405020304" pitchFamily="18" charset="0"/>
                <a:cs typeface="Times New Roman" panose="02020603050405020304" pitchFamily="18" charset="0"/>
              </a:rPr>
              <a:t>Proving merger-specific efficiencies should be allocated to the merging firms, as elsewhere in antitrust </a:t>
            </a:r>
          </a:p>
        </p:txBody>
      </p:sp>
      <p:sp>
        <p:nvSpPr>
          <p:cNvPr id="4" name="Slide Number Placeholder 3"/>
          <p:cNvSpPr>
            <a:spLocks noGrp="1"/>
          </p:cNvSpPr>
          <p:nvPr>
            <p:ph type="sldNum" sz="quarter" idx="12"/>
          </p:nvPr>
        </p:nvSpPr>
        <p:spPr/>
        <p:txBody>
          <a:bodyPr/>
          <a:lstStyle/>
          <a:p>
            <a:fld id="{38B02A42-329F-400C-8E7C-FF09D684D485}" type="slidenum">
              <a:rPr lang="en-US" smtClean="0"/>
              <a:pPr/>
              <a:t>43</a:t>
            </a:fld>
            <a:endParaRPr lang="en-US" dirty="0"/>
          </a:p>
        </p:txBody>
      </p:sp>
    </p:spTree>
    <p:extLst>
      <p:ext uri="{BB962C8B-B14F-4D97-AF65-F5344CB8AC3E}">
        <p14:creationId xmlns:p14="http://schemas.microsoft.com/office/powerpoint/2010/main" val="10401943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931" y="95162"/>
            <a:ext cx="11166294" cy="1325563"/>
          </a:xfrm>
        </p:spPr>
        <p:txBody>
          <a:bodyPr>
            <a:normAutofit/>
          </a:bodyPr>
          <a:lstStyle/>
          <a:p>
            <a:r>
              <a:rPr lang="en-US" sz="2800" dirty="0">
                <a:latin typeface="Times New Roman" panose="02020603050405020304" pitchFamily="18" charset="0"/>
                <a:cs typeface="Times New Roman" panose="02020603050405020304" pitchFamily="18" charset="0"/>
              </a:rPr>
              <a:t>Nor Should EDM be Treated as an Overarching Procompetitive Presumption</a:t>
            </a:r>
          </a:p>
        </p:txBody>
      </p:sp>
      <p:sp>
        <p:nvSpPr>
          <p:cNvPr id="3" name="Content Placeholder 2"/>
          <p:cNvSpPr>
            <a:spLocks noGrp="1"/>
          </p:cNvSpPr>
          <p:nvPr>
            <p:ph idx="1"/>
          </p:nvPr>
        </p:nvSpPr>
        <p:spPr>
          <a:xfrm>
            <a:off x="931817" y="1439774"/>
            <a:ext cx="8612233" cy="4351338"/>
          </a:xfrm>
        </p:spPr>
        <p:txBody>
          <a:bodyPr>
            <a:noAutofit/>
          </a:bodyPr>
          <a:lstStyle/>
          <a:p>
            <a:r>
              <a:rPr lang="en-US" sz="2000" dirty="0" err="1">
                <a:latin typeface="Times New Roman" panose="02020603050405020304" pitchFamily="18" charset="0"/>
                <a:cs typeface="Times New Roman" panose="02020603050405020304" pitchFamily="18" charset="0"/>
              </a:rPr>
              <a:t>EDM</a:t>
            </a:r>
            <a:r>
              <a:rPr lang="en-US" sz="2000" dirty="0">
                <a:latin typeface="Times New Roman" panose="02020603050405020304" pitchFamily="18" charset="0"/>
                <a:cs typeface="Times New Roman" panose="02020603050405020304" pitchFamily="18" charset="0"/>
              </a:rPr>
              <a:t> may not occur at all</a:t>
            </a:r>
          </a:p>
          <a:p>
            <a:pPr lvl="1"/>
            <a:r>
              <a:rPr lang="en-US" sz="1800" dirty="0">
                <a:latin typeface="Times New Roman" panose="02020603050405020304" pitchFamily="18" charset="0"/>
                <a:cs typeface="Times New Roman" panose="02020603050405020304" pitchFamily="18" charset="0"/>
              </a:rPr>
              <a:t>Internal transfers often do not occur</a:t>
            </a:r>
          </a:p>
          <a:p>
            <a:pPr lvl="1"/>
            <a:r>
              <a:rPr lang="en-US" sz="1800" dirty="0">
                <a:latin typeface="Times New Roman" panose="02020603050405020304" pitchFamily="18" charset="0"/>
                <a:cs typeface="Times New Roman" panose="02020603050405020304" pitchFamily="18" charset="0"/>
              </a:rPr>
              <a:t>Internal transfers always may not be practical </a:t>
            </a:r>
          </a:p>
          <a:p>
            <a:pPr lvl="1"/>
            <a:r>
              <a:rPr lang="en-US" sz="1800" dirty="0">
                <a:latin typeface="Times New Roman" panose="02020603050405020304" pitchFamily="18" charset="0"/>
                <a:cs typeface="Times New Roman" panose="02020603050405020304" pitchFamily="18" charset="0"/>
              </a:rPr>
              <a:t>Corporation may mandate market pricing, not </a:t>
            </a:r>
            <a:r>
              <a:rPr lang="en-US" sz="1800" dirty="0" err="1">
                <a:latin typeface="Times New Roman" panose="02020603050405020304" pitchFamily="18" charset="0"/>
                <a:cs typeface="Times New Roman" panose="02020603050405020304" pitchFamily="18" charset="0"/>
              </a:rPr>
              <a:t>EDM</a:t>
            </a:r>
            <a:endParaRPr lang="en-US" sz="1800" dirty="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EDM</a:t>
            </a:r>
            <a:r>
              <a:rPr lang="en-US" sz="2000" dirty="0">
                <a:latin typeface="Times New Roman" panose="02020603050405020304" pitchFamily="18" charset="0"/>
                <a:cs typeface="Times New Roman" panose="02020603050405020304" pitchFamily="18" charset="0"/>
              </a:rPr>
              <a:t> is mitigated when many incremental sales to downstream firm are diverted from other downstream firms that buy the upstream firm’s input</a:t>
            </a:r>
          </a:p>
          <a:p>
            <a:r>
              <a:rPr lang="en-US" sz="2000" dirty="0">
                <a:latin typeface="Times New Roman" panose="02020603050405020304" pitchFamily="18" charset="0"/>
                <a:cs typeface="Times New Roman" panose="02020603050405020304" pitchFamily="18" charset="0"/>
              </a:rPr>
              <a:t>Downstream firm has offsetting incentives to raise prices to drive sales by upstream firm to downstream competitors</a:t>
            </a:r>
          </a:p>
          <a:p>
            <a:r>
              <a:rPr lang="en-US" sz="2000" dirty="0" err="1">
                <a:latin typeface="Times New Roman" panose="02020603050405020304" pitchFamily="18" charset="0"/>
                <a:cs typeface="Times New Roman" panose="02020603050405020304" pitchFamily="18" charset="0"/>
              </a:rPr>
              <a:t>EDM</a:t>
            </a:r>
            <a:r>
              <a:rPr lang="en-US" sz="2000" dirty="0">
                <a:latin typeface="Times New Roman" panose="02020603050405020304" pitchFamily="18" charset="0"/>
                <a:cs typeface="Times New Roman" panose="02020603050405020304" pitchFamily="18" charset="0"/>
              </a:rPr>
              <a:t> may not be merger-specific</a:t>
            </a:r>
          </a:p>
          <a:p>
            <a:pPr lvl="1"/>
            <a:r>
              <a:rPr lang="en-US" sz="1800" dirty="0" err="1">
                <a:latin typeface="Times New Roman" panose="02020603050405020304" pitchFamily="18" charset="0"/>
                <a:cs typeface="Times New Roman" panose="02020603050405020304" pitchFamily="18" charset="0"/>
              </a:rPr>
              <a:t>EDM</a:t>
            </a:r>
            <a:r>
              <a:rPr lang="en-US" sz="1800" dirty="0">
                <a:latin typeface="Times New Roman" panose="02020603050405020304" pitchFamily="18" charset="0"/>
                <a:cs typeface="Times New Roman" panose="02020603050405020304" pitchFamily="18" charset="0"/>
              </a:rPr>
              <a:t> may be achieved by contract (e.g., quantity-forcing; take-or-pay;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non-linear prices)</a:t>
            </a:r>
          </a:p>
          <a:p>
            <a:pPr lvl="1"/>
            <a:r>
              <a:rPr lang="en-US" sz="1800" dirty="0">
                <a:latin typeface="Times New Roman" panose="02020603050405020304" pitchFamily="18" charset="0"/>
                <a:cs typeface="Times New Roman" panose="02020603050405020304" pitchFamily="18" charset="0"/>
              </a:rPr>
              <a:t>The existence of “bargaining frictions” is not proof </a:t>
            </a:r>
          </a:p>
          <a:p>
            <a:r>
              <a:rPr lang="en-US" sz="2000" dirty="0" err="1">
                <a:latin typeface="Times New Roman" panose="02020603050405020304" pitchFamily="18" charset="0"/>
                <a:cs typeface="Times New Roman" panose="02020603050405020304" pitchFamily="18" charset="0"/>
              </a:rPr>
              <a:t>EDM</a:t>
            </a:r>
            <a:r>
              <a:rPr lang="en-US" sz="2000" dirty="0">
                <a:latin typeface="Times New Roman" panose="02020603050405020304" pitchFamily="18" charset="0"/>
                <a:cs typeface="Times New Roman" panose="02020603050405020304" pitchFamily="18" charset="0"/>
              </a:rPr>
              <a:t> benefits may not be sufficient offset RRC/Foreclosure effects (or coordination effects, or both)</a:t>
            </a:r>
          </a:p>
          <a:p>
            <a:pPr lvl="1"/>
            <a:r>
              <a:rPr lang="en-US" sz="1800" dirty="0">
                <a:latin typeface="Times New Roman" panose="02020603050405020304" pitchFamily="18" charset="0"/>
                <a:cs typeface="Times New Roman" panose="02020603050405020304" pitchFamily="18" charset="0"/>
              </a:rPr>
              <a:t>Fear of disrupting coordination may undo incentives to pass thru </a:t>
            </a:r>
            <a:r>
              <a:rPr lang="en-US" sz="1800" dirty="0" err="1">
                <a:latin typeface="Times New Roman" panose="02020603050405020304" pitchFamily="18" charset="0"/>
                <a:cs typeface="Times New Roman" panose="02020603050405020304" pitchFamily="18" charset="0"/>
              </a:rPr>
              <a:t>EDM</a:t>
            </a:r>
            <a:r>
              <a:rPr lang="en-US" sz="1800" dirty="0">
                <a:latin typeface="Times New Roman" panose="02020603050405020304" pitchFamily="18" charset="0"/>
                <a:cs typeface="Times New Roman" panose="02020603050405020304" pitchFamily="18" charset="0"/>
              </a:rPr>
              <a:t> as lower prices</a:t>
            </a:r>
            <a:endParaRPr lang="en-US"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8B02A42-329F-400C-8E7C-FF09D684D485}" type="slidenum">
              <a:rPr lang="en-US" smtClean="0"/>
              <a:pPr/>
              <a:t>44</a:t>
            </a:fld>
            <a:endParaRPr lang="en-US" dirty="0"/>
          </a:p>
        </p:txBody>
      </p:sp>
      <p:sp>
        <p:nvSpPr>
          <p:cNvPr id="6" name="TextBox 5">
            <a:extLst>
              <a:ext uri="{FF2B5EF4-FFF2-40B4-BE49-F238E27FC236}">
                <a16:creationId xmlns:a16="http://schemas.microsoft.com/office/drawing/2014/main" id="{90DD8CF0-B322-4F84-9D09-CDB6803F3C11}"/>
              </a:ext>
            </a:extLst>
          </p:cNvPr>
          <p:cNvSpPr txBox="1"/>
          <p:nvPr/>
        </p:nvSpPr>
        <p:spPr>
          <a:xfrm>
            <a:off x="7471001" y="1195513"/>
            <a:ext cx="3635149" cy="707886"/>
          </a:xfrm>
          <a:prstGeom prst="rect">
            <a:avLst/>
          </a:prstGeom>
          <a:noFill/>
          <a:ln w="38100">
            <a:solidFill>
              <a:srgbClr val="0070C0"/>
            </a:solidFill>
          </a:ln>
        </p:spPr>
        <p:txBody>
          <a:bodyPr wrap="square" rtlCol="0">
            <a:spAutoFit/>
          </a:bodyPr>
          <a:lstStyle/>
          <a:p>
            <a:r>
              <a:rPr lang="en-US" sz="2000" b="1" dirty="0">
                <a:solidFill>
                  <a:srgbClr val="0070C0"/>
                </a:solidFill>
                <a:latin typeface="Times New Roman" panose="02020603050405020304" pitchFamily="18" charset="0"/>
                <a:cs typeface="Times New Roman" panose="02020603050405020304" pitchFamily="18" charset="0"/>
              </a:rPr>
              <a:t>These points all are discussed in the earlier </a:t>
            </a:r>
            <a:r>
              <a:rPr lang="en-US" sz="2000" b="1" dirty="0" err="1">
                <a:solidFill>
                  <a:srgbClr val="0070C0"/>
                </a:solidFill>
                <a:latin typeface="Times New Roman" panose="02020603050405020304" pitchFamily="18" charset="0"/>
                <a:cs typeface="Times New Roman" panose="02020603050405020304" pitchFamily="18" charset="0"/>
              </a:rPr>
              <a:t>EDM</a:t>
            </a:r>
            <a:r>
              <a:rPr lang="en-US" sz="2000" b="1" dirty="0">
                <a:solidFill>
                  <a:srgbClr val="0070C0"/>
                </a:solidFill>
                <a:latin typeface="Times New Roman" panose="02020603050405020304" pitchFamily="18" charset="0"/>
                <a:cs typeface="Times New Roman" panose="02020603050405020304" pitchFamily="18" charset="0"/>
              </a:rPr>
              <a:t> slide</a:t>
            </a:r>
            <a:endParaRPr lang="en-US" sz="2000" b="1" i="1" dirty="0">
              <a:solidFill>
                <a:srgbClr val="0070C0"/>
              </a:solidFill>
            </a:endParaRPr>
          </a:p>
        </p:txBody>
      </p:sp>
    </p:spTree>
    <p:extLst>
      <p:ext uri="{BB962C8B-B14F-4D97-AF65-F5344CB8AC3E}">
        <p14:creationId xmlns:p14="http://schemas.microsoft.com/office/powerpoint/2010/main" val="17920946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Times New Roman" panose="02020603050405020304" pitchFamily="18" charset="0"/>
                <a:cs typeface="Times New Roman" panose="02020603050405020304" pitchFamily="18" charset="0"/>
              </a:rPr>
              <a:t>Econometric Studies Do Not Establish a Procompetitive Presumption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for Vertical Mergers in Oligopoly Markets</a:t>
            </a:r>
          </a:p>
        </p:txBody>
      </p:sp>
      <p:sp>
        <p:nvSpPr>
          <p:cNvPr id="3" name="Content Placeholder 2"/>
          <p:cNvSpPr>
            <a:spLocks noGrp="1"/>
          </p:cNvSpPr>
          <p:nvPr>
            <p:ph idx="1"/>
          </p:nvPr>
        </p:nvSpPr>
        <p:spPr/>
        <p:txBody>
          <a:bodyPr>
            <a:normAutofit fontScale="77500" lnSpcReduction="20000"/>
          </a:bodyPr>
          <a:lstStyle/>
          <a:p>
            <a:r>
              <a:rPr lang="en-US" dirty="0">
                <a:latin typeface="Times New Roman" panose="02020603050405020304" pitchFamily="18" charset="0"/>
                <a:cs typeface="Times New Roman" panose="02020603050405020304" pitchFamily="18" charset="0"/>
              </a:rPr>
              <a:t>Studies of vertical mergers </a:t>
            </a:r>
            <a:r>
              <a:rPr lang="en-US" u="sng" dirty="0">
                <a:latin typeface="Times New Roman" panose="02020603050405020304" pitchFamily="18" charset="0"/>
                <a:cs typeface="Times New Roman" panose="02020603050405020304" pitchFamily="18" charset="0"/>
              </a:rPr>
              <a:t>in oligopoly markets</a:t>
            </a:r>
            <a:r>
              <a:rPr lang="en-US" dirty="0">
                <a:latin typeface="Times New Roman" panose="02020603050405020304" pitchFamily="18" charset="0"/>
                <a:cs typeface="Times New Roman" panose="02020603050405020304" pitchFamily="18" charset="0"/>
              </a:rPr>
              <a:t> are limited</a:t>
            </a:r>
          </a:p>
          <a:p>
            <a:r>
              <a:rPr lang="en-US" dirty="0">
                <a:latin typeface="Times New Roman" panose="02020603050405020304" pitchFamily="18" charset="0"/>
                <a:cs typeface="Times New Roman" panose="02020603050405020304" pitchFamily="18" charset="0"/>
              </a:rPr>
              <a:t>Older studies have various flaws (aside from usual econometric problems)</a:t>
            </a:r>
          </a:p>
          <a:p>
            <a:pPr lvl="1"/>
            <a:r>
              <a:rPr lang="en-US" dirty="0">
                <a:latin typeface="Times New Roman" panose="02020603050405020304" pitchFamily="18" charset="0"/>
                <a:cs typeface="Times New Roman" panose="02020603050405020304" pitchFamily="18" charset="0"/>
              </a:rPr>
              <a:t>Stock market event studies that do not distinguish effects of foreclosure vs efficiency (aside from all the other problems with stock market studies)</a:t>
            </a:r>
          </a:p>
          <a:p>
            <a:pPr lvl="1"/>
            <a:r>
              <a:rPr lang="en-US" dirty="0">
                <a:latin typeface="Times New Roman" panose="02020603050405020304" pitchFamily="18" charset="0"/>
                <a:cs typeface="Times New Roman" panose="02020603050405020304" pitchFamily="18" charset="0"/>
              </a:rPr>
              <a:t>Pricing studies also often cannot distinguish foreclosure effects from efficiency effects since both lead to downstream merging firm having a cost advantage</a:t>
            </a:r>
          </a:p>
          <a:p>
            <a:pPr lvl="1"/>
            <a:r>
              <a:rPr lang="en-US" dirty="0">
                <a:latin typeface="Times New Roman" panose="02020603050405020304" pitchFamily="18" charset="0"/>
                <a:cs typeface="Times New Roman" panose="02020603050405020304" pitchFamily="18" charset="0"/>
              </a:rPr>
              <a:t>Many studies do not involve voluntary vertical mergers (or voluntary disintegration)</a:t>
            </a:r>
          </a:p>
          <a:p>
            <a:pPr lvl="1"/>
            <a:r>
              <a:rPr lang="en-US" dirty="0">
                <a:latin typeface="Times New Roman" panose="02020603050405020304" pitchFamily="18" charset="0"/>
                <a:cs typeface="Times New Roman" panose="02020603050405020304" pitchFamily="18" charset="0"/>
              </a:rPr>
              <a:t>Studies limited by data availability</a:t>
            </a:r>
          </a:p>
          <a:p>
            <a:pPr marL="685800" lvl="2">
              <a:spcBef>
                <a:spcPts val="1000"/>
              </a:spcBef>
            </a:pPr>
            <a:r>
              <a:rPr lang="en-US" sz="2400" b="1" dirty="0">
                <a:solidFill>
                  <a:srgbClr val="002060"/>
                </a:solidFill>
                <a:latin typeface="Times New Roman" panose="02020603050405020304" pitchFamily="18" charset="0"/>
                <a:cs typeface="Times New Roman" panose="02020603050405020304" pitchFamily="18" charset="0"/>
              </a:rPr>
              <a:t>These studies also cannot determine merger-specificity</a:t>
            </a:r>
          </a:p>
          <a:p>
            <a:r>
              <a:rPr lang="en-US" dirty="0">
                <a:latin typeface="Times New Roman" panose="02020603050405020304" pitchFamily="18" charset="0"/>
                <a:cs typeface="Times New Roman" panose="02020603050405020304" pitchFamily="18" charset="0"/>
              </a:rPr>
              <a:t>More recent – and more rigorous – natural experiment studies often suggest anticompetitive effects</a:t>
            </a:r>
          </a:p>
          <a:p>
            <a:r>
              <a:rPr lang="en-US" dirty="0">
                <a:latin typeface="Times New Roman" panose="02020603050405020304" pitchFamily="18" charset="0"/>
                <a:cs typeface="Times New Roman" panose="02020603050405020304" pitchFamily="18" charset="0"/>
              </a:rPr>
              <a:t>Some studies suggest efficiency benefits (including EDM) may be very limited</a:t>
            </a:r>
          </a:p>
          <a:p>
            <a:pPr lvl="1"/>
            <a:r>
              <a:rPr lang="en-US" dirty="0">
                <a:latin typeface="Times New Roman" panose="02020603050405020304" pitchFamily="18" charset="0"/>
                <a:cs typeface="Times New Roman" panose="02020603050405020304" pitchFamily="18" charset="0"/>
              </a:rPr>
              <a:t>Business school studies that indicate efficiencies are difficult to achieve when 2 different production levels</a:t>
            </a:r>
          </a:p>
          <a:p>
            <a:pPr lvl="1"/>
            <a:r>
              <a:rPr lang="en-US" dirty="0">
                <a:latin typeface="Times New Roman" panose="02020603050405020304" pitchFamily="18" charset="0"/>
                <a:cs typeface="Times New Roman" panose="02020603050405020304" pitchFamily="18" charset="0"/>
              </a:rPr>
              <a:t>Economic studies that suggest EDM may not be key or even achieved</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8B02A42-329F-400C-8E7C-FF09D684D485}" type="slidenum">
              <a:rPr lang="en-US" smtClean="0"/>
              <a:pPr/>
              <a:t>45</a:t>
            </a:fld>
            <a:endParaRPr lang="en-US" dirty="0"/>
          </a:p>
        </p:txBody>
      </p:sp>
    </p:spTree>
    <p:extLst>
      <p:ext uri="{BB962C8B-B14F-4D97-AF65-F5344CB8AC3E}">
        <p14:creationId xmlns:p14="http://schemas.microsoft.com/office/powerpoint/2010/main" val="14438442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2674" y="163832"/>
            <a:ext cx="8438605" cy="872488"/>
          </a:xfrm>
        </p:spPr>
        <p:txBody>
          <a:bodyPr>
            <a:normAutofit/>
          </a:bodyPr>
          <a:lstStyle/>
          <a:p>
            <a:pPr algn="ctr"/>
            <a:r>
              <a:rPr lang="en-US" sz="2800" dirty="0"/>
              <a:t>Potential Anticompetitive Presumptions Should </a:t>
            </a:r>
            <a:br>
              <a:rPr lang="en-US" sz="2800" dirty="0"/>
            </a:br>
            <a:r>
              <a:rPr lang="en-US" sz="2800" dirty="0"/>
              <a:t>Be Considered</a:t>
            </a:r>
          </a:p>
        </p:txBody>
      </p:sp>
      <p:sp>
        <p:nvSpPr>
          <p:cNvPr id="3" name="Content Placeholder 2"/>
          <p:cNvSpPr>
            <a:spLocks noGrp="1"/>
          </p:cNvSpPr>
          <p:nvPr>
            <p:ph idx="1"/>
          </p:nvPr>
        </p:nvSpPr>
        <p:spPr>
          <a:xfrm>
            <a:off x="452487" y="1291199"/>
            <a:ext cx="10086681" cy="6022430"/>
          </a:xfrm>
        </p:spPr>
        <p:txBody>
          <a:bodyPr>
            <a:noAutofit/>
          </a:bodyPr>
          <a:lstStyle/>
          <a:p>
            <a:r>
              <a:rPr lang="en-US" sz="1600" b="1" u="sng" dirty="0">
                <a:solidFill>
                  <a:srgbClr val="C00000"/>
                </a:solidFill>
              </a:rPr>
              <a:t>Dominant platform presumption</a:t>
            </a:r>
            <a:r>
              <a:rPr lang="en-US" sz="1600" b="1" dirty="0">
                <a:solidFill>
                  <a:srgbClr val="C00000"/>
                </a:solidFill>
              </a:rPr>
              <a:t>: </a:t>
            </a:r>
            <a:r>
              <a:rPr lang="en-US" sz="1600" b="1" dirty="0">
                <a:solidFill>
                  <a:srgbClr val="002060"/>
                </a:solidFill>
              </a:rPr>
              <a:t>If a dominant platform acquires a firm with a substantial probability of entering in competition with it absent the merger, or if that dominant platform company acquires a competitor in an adjacent market. </a:t>
            </a:r>
          </a:p>
          <a:p>
            <a:r>
              <a:rPr lang="en-US" sz="1600" b="1" u="sng" dirty="0">
                <a:solidFill>
                  <a:srgbClr val="C00000"/>
                </a:solidFill>
              </a:rPr>
              <a:t>Elimination of potential entry presumption</a:t>
            </a:r>
            <a:r>
              <a:rPr lang="en-US" sz="1600" b="1" dirty="0">
                <a:solidFill>
                  <a:srgbClr val="C00000"/>
                </a:solidFill>
              </a:rPr>
              <a:t>:</a:t>
            </a:r>
            <a:r>
              <a:rPr lang="en-US" sz="1600" dirty="0">
                <a:solidFill>
                  <a:schemeClr val="tx2">
                    <a:lumMod val="75000"/>
                  </a:schemeClr>
                </a:solidFill>
              </a:rPr>
              <a:t> </a:t>
            </a:r>
            <a:r>
              <a:rPr lang="en-US" sz="1600" b="1" dirty="0">
                <a:solidFill>
                  <a:schemeClr val="tx2">
                    <a:lumMod val="75000"/>
                  </a:schemeClr>
                </a:solidFill>
              </a:rPr>
              <a:t>If either (or both) of the merging firms has a substantial probability of entering into the other firm’s concentrated market absent the merger. </a:t>
            </a:r>
          </a:p>
          <a:p>
            <a:pPr lvl="0"/>
            <a:r>
              <a:rPr lang="en-US" sz="1600" b="1" u="sng" dirty="0">
                <a:solidFill>
                  <a:srgbClr val="C00000"/>
                </a:solidFill>
              </a:rPr>
              <a:t>Input foreclosure presumption</a:t>
            </a:r>
            <a:r>
              <a:rPr lang="en-US" sz="1600" b="1" dirty="0">
                <a:solidFill>
                  <a:srgbClr val="C00000"/>
                </a:solidFill>
              </a:rPr>
              <a:t>: </a:t>
            </a:r>
            <a:r>
              <a:rPr lang="en-US" sz="1600" dirty="0">
                <a:solidFill>
                  <a:schemeClr val="tx2">
                    <a:lumMod val="75000"/>
                  </a:schemeClr>
                </a:solidFill>
              </a:rPr>
              <a:t>If the upstream merging firm in a concentrated market is a substantial supplier of a critical input to the competitors of the other merging firm and a decision to stop dealing with those downstream competitors would lead to substantial diversion of business to the downstream merging firm.</a:t>
            </a:r>
          </a:p>
          <a:p>
            <a:pPr lvl="0"/>
            <a:r>
              <a:rPr lang="en-US" sz="1600" b="1" u="sng" dirty="0">
                <a:solidFill>
                  <a:srgbClr val="C00000"/>
                </a:solidFill>
              </a:rPr>
              <a:t>Customer foreclosure presumption</a:t>
            </a:r>
            <a:r>
              <a:rPr lang="en-US" sz="1600" b="1" dirty="0">
                <a:solidFill>
                  <a:srgbClr val="C00000"/>
                </a:solidFill>
              </a:rPr>
              <a:t>:</a:t>
            </a:r>
            <a:r>
              <a:rPr lang="en-US" sz="1600" b="1" baseline="30000" dirty="0">
                <a:solidFill>
                  <a:srgbClr val="C00000"/>
                </a:solidFill>
              </a:rPr>
              <a:t> </a:t>
            </a:r>
            <a:r>
              <a:rPr lang="en-US" sz="1600" baseline="30000" dirty="0">
                <a:solidFill>
                  <a:srgbClr val="C00000"/>
                </a:solidFill>
              </a:rPr>
              <a:t> </a:t>
            </a:r>
            <a:r>
              <a:rPr lang="en-US" sz="1600" dirty="0">
                <a:solidFill>
                  <a:schemeClr val="tx2">
                    <a:lumMod val="75000"/>
                  </a:schemeClr>
                </a:solidFill>
              </a:rPr>
              <a:t>If the downstream merging firm is a substantial purchaser of the input produced by the competitors in a concentrated upstream market and a decision to stop dealing with those upstream competitors would lead to the exit or marginalization of one or more competing upstream firms from diverting a substantial amount of business away from them.</a:t>
            </a:r>
          </a:p>
          <a:p>
            <a:pPr lvl="0"/>
            <a:r>
              <a:rPr lang="en-US" sz="1600" b="1" u="sng" dirty="0">
                <a:solidFill>
                  <a:srgbClr val="C00000"/>
                </a:solidFill>
              </a:rPr>
              <a:t>Disruptive or maverick buyer presumption</a:t>
            </a:r>
            <a:r>
              <a:rPr lang="en-US" sz="1600" b="1" dirty="0">
                <a:solidFill>
                  <a:srgbClr val="C00000"/>
                </a:solidFill>
              </a:rPr>
              <a:t>:</a:t>
            </a:r>
            <a:r>
              <a:rPr lang="en-US" sz="1600" dirty="0">
                <a:solidFill>
                  <a:srgbClr val="C00000"/>
                </a:solidFill>
              </a:rPr>
              <a:t> </a:t>
            </a:r>
            <a:r>
              <a:rPr lang="en-US" sz="1600" dirty="0">
                <a:solidFill>
                  <a:schemeClr val="tx2">
                    <a:lumMod val="75000"/>
                  </a:schemeClr>
                </a:solidFill>
              </a:rPr>
              <a:t>If the downstream merging firm purchases the product sold by the other merging firm or its competitors, and by its conduct that firm has prevented or substantially constrained coordination in the sale of that product by the other merging firm and its competitors in a concentrated input market.</a:t>
            </a:r>
          </a:p>
          <a:p>
            <a:pPr lvl="0"/>
            <a:r>
              <a:rPr lang="en-US" sz="1600" b="1" u="sng" dirty="0">
                <a:solidFill>
                  <a:srgbClr val="C00000"/>
                </a:solidFill>
              </a:rPr>
              <a:t>Disruptive or maverick seller presumption</a:t>
            </a:r>
            <a:r>
              <a:rPr lang="en-US" sz="1600" b="1" dirty="0">
                <a:solidFill>
                  <a:srgbClr val="C00000"/>
                </a:solidFill>
              </a:rPr>
              <a:t>: </a:t>
            </a:r>
            <a:r>
              <a:rPr lang="en-US" sz="1600" dirty="0">
                <a:solidFill>
                  <a:schemeClr val="tx2">
                    <a:lumMod val="75000"/>
                  </a:schemeClr>
                </a:solidFill>
              </a:rPr>
              <a:t>If the upstream merging firm in a concentrated input market supplies the product purchased by competitors of the other merging firm, and by its conduct that firm has prevented or substantially constrained coordination in the sale of the product.</a:t>
            </a:r>
          </a:p>
          <a:p>
            <a:pPr lvl="0"/>
            <a:r>
              <a:rPr lang="en-US" sz="1600" b="1" u="sng" dirty="0">
                <a:solidFill>
                  <a:srgbClr val="C00000"/>
                </a:solidFill>
              </a:rPr>
              <a:t>Evasion of regulation presumption</a:t>
            </a:r>
            <a:r>
              <a:rPr lang="en-US" sz="1600" b="1" dirty="0">
                <a:solidFill>
                  <a:srgbClr val="C00000"/>
                </a:solidFill>
              </a:rPr>
              <a:t>: </a:t>
            </a:r>
            <a:r>
              <a:rPr lang="en-US" sz="1600" dirty="0">
                <a:solidFill>
                  <a:schemeClr val="tx2">
                    <a:lumMod val="75000"/>
                  </a:schemeClr>
                </a:solidFill>
              </a:rPr>
              <a:t>If the downstream firm is price regulated but it is able to raise its price in response to cost increases.  </a:t>
            </a:r>
          </a:p>
        </p:txBody>
      </p:sp>
      <p:sp>
        <p:nvSpPr>
          <p:cNvPr id="4" name="Slide Number Placeholder 3"/>
          <p:cNvSpPr>
            <a:spLocks noGrp="1"/>
          </p:cNvSpPr>
          <p:nvPr>
            <p:ph type="sldNum" sz="quarter" idx="12"/>
          </p:nvPr>
        </p:nvSpPr>
        <p:spPr/>
        <p:txBody>
          <a:bodyPr/>
          <a:lstStyle/>
          <a:p>
            <a:fld id="{38B02A42-329F-400C-8E7C-FF09D684D485}" type="slidenum">
              <a:rPr lang="en-US" smtClean="0"/>
              <a:pPr/>
              <a:t>46</a:t>
            </a:fld>
            <a:endParaRPr lang="en-US" dirty="0"/>
          </a:p>
        </p:txBody>
      </p:sp>
    </p:spTree>
    <p:extLst>
      <p:ext uri="{BB962C8B-B14F-4D97-AF65-F5344CB8AC3E}">
        <p14:creationId xmlns:p14="http://schemas.microsoft.com/office/powerpoint/2010/main" val="15022028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974" y="352697"/>
            <a:ext cx="10160726" cy="1325563"/>
          </a:xfrm>
        </p:spPr>
        <p:txBody>
          <a:bodyPr>
            <a:normAutofit/>
          </a:bodyPr>
          <a:lstStyle/>
          <a:p>
            <a:r>
              <a:rPr lang="en-US" sz="2800" i="1" dirty="0">
                <a:latin typeface="Times New Roman" panose="02020603050405020304" pitchFamily="18" charset="0"/>
                <a:cs typeface="Times New Roman" panose="02020603050405020304" pitchFamily="18" charset="0"/>
              </a:rPr>
              <a:t>Any </a:t>
            </a:r>
            <a:r>
              <a:rPr lang="en-US" sz="2800" dirty="0">
                <a:latin typeface="Times New Roman" panose="02020603050405020304" pitchFamily="18" charset="0"/>
                <a:cs typeface="Times New Roman" panose="02020603050405020304" pitchFamily="18" charset="0"/>
              </a:rPr>
              <a:t>Safe Harbor (Presumption) Should be Limited </a:t>
            </a:r>
          </a:p>
        </p:txBody>
      </p:sp>
      <p:sp>
        <p:nvSpPr>
          <p:cNvPr id="3" name="Content Placeholder 2"/>
          <p:cNvSpPr>
            <a:spLocks noGrp="1"/>
          </p:cNvSpPr>
          <p:nvPr>
            <p:ph idx="1"/>
          </p:nvPr>
        </p:nvSpPr>
        <p:spPr>
          <a:xfrm>
            <a:off x="627017" y="1628503"/>
            <a:ext cx="9394915" cy="4876800"/>
          </a:xfrm>
        </p:spPr>
        <p:txBody>
          <a:bodyPr>
            <a:normAutofit/>
          </a:bodyPr>
          <a:lstStyle/>
          <a:p>
            <a:r>
              <a:rPr lang="en-US" sz="2400" dirty="0">
                <a:latin typeface="Times New Roman" panose="02020603050405020304" pitchFamily="18" charset="0"/>
                <a:cs typeface="Times New Roman" panose="02020603050405020304" pitchFamily="18" charset="0"/>
              </a:rPr>
              <a:t>Vertical (like horizontal) merger concerns and enforcement focus on oligopoly markets</a:t>
            </a:r>
          </a:p>
          <a:p>
            <a:r>
              <a:rPr lang="en-US" sz="2400" b="1" dirty="0">
                <a:solidFill>
                  <a:srgbClr val="002060"/>
                </a:solidFill>
                <a:latin typeface="Times New Roman" panose="02020603050405020304" pitchFamily="18" charset="0"/>
                <a:cs typeface="Times New Roman" panose="02020603050405020304" pitchFamily="18" charset="0"/>
              </a:rPr>
              <a:t>If both markets are unconcentrated, competitive harms are unlikely, and a safe harbor </a:t>
            </a:r>
            <a:r>
              <a:rPr lang="en-US" sz="2400" b="1" i="1" dirty="0">
                <a:solidFill>
                  <a:srgbClr val="002060"/>
                </a:solidFill>
                <a:latin typeface="Times New Roman" panose="02020603050405020304" pitchFamily="18" charset="0"/>
                <a:cs typeface="Times New Roman" panose="02020603050405020304" pitchFamily="18" charset="0"/>
              </a:rPr>
              <a:t>normally </a:t>
            </a:r>
            <a:r>
              <a:rPr lang="en-US" sz="2400" b="1" dirty="0">
                <a:solidFill>
                  <a:srgbClr val="002060"/>
                </a:solidFill>
                <a:latin typeface="Times New Roman" panose="02020603050405020304" pitchFamily="18" charset="0"/>
                <a:cs typeface="Times New Roman" panose="02020603050405020304" pitchFamily="18" charset="0"/>
              </a:rPr>
              <a:t>might be applied</a:t>
            </a:r>
          </a:p>
          <a:p>
            <a:r>
              <a:rPr lang="en-US" sz="2400" dirty="0">
                <a:latin typeface="Times New Roman" panose="02020603050405020304" pitchFamily="18" charset="0"/>
                <a:cs typeface="Times New Roman" panose="02020603050405020304" pitchFamily="18" charset="0"/>
              </a:rPr>
              <a:t>But, if one market is concentrated, then competitive harms are more likely and safe harbor should not apply</a:t>
            </a:r>
          </a:p>
          <a:p>
            <a:pPr lvl="1"/>
            <a:r>
              <a:rPr lang="en-US" sz="1800" dirty="0">
                <a:latin typeface="Times New Roman" panose="02020603050405020304" pitchFamily="18" charset="0"/>
                <a:cs typeface="Times New Roman" panose="02020603050405020304" pitchFamily="18" charset="0"/>
              </a:rPr>
              <a:t>E.g., Input foreclosure where upstream market is concentrated with market power</a:t>
            </a:r>
          </a:p>
          <a:p>
            <a:pPr lvl="1"/>
            <a:r>
              <a:rPr lang="en-US" sz="1800" dirty="0">
                <a:latin typeface="Times New Roman" panose="02020603050405020304" pitchFamily="18" charset="0"/>
                <a:cs typeface="Times New Roman" panose="02020603050405020304" pitchFamily="18" charset="0"/>
              </a:rPr>
              <a:t>Downstream market has many rivals to downstream merging firm, </a:t>
            </a:r>
            <a:r>
              <a:rPr lang="en-US" sz="1800" i="1" dirty="0">
                <a:latin typeface="Times New Roman" panose="02020603050405020304" pitchFamily="18" charset="0"/>
                <a:cs typeface="Times New Roman" panose="02020603050405020304" pitchFamily="18" charset="0"/>
              </a:rPr>
              <a:t>all of which may be foreclosed </a:t>
            </a:r>
          </a:p>
          <a:p>
            <a:r>
              <a:rPr lang="en-US" sz="2400" dirty="0">
                <a:latin typeface="Times New Roman" panose="02020603050405020304" pitchFamily="18" charset="0"/>
                <a:cs typeface="Times New Roman" panose="02020603050405020304" pitchFamily="18" charset="0"/>
              </a:rPr>
              <a:t>Safe harbor also would not apply if special factors (e.g., history of collusion)</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8B02A42-329F-400C-8E7C-FF09D684D485}" type="slidenum">
              <a:rPr lang="en-US" smtClean="0"/>
              <a:pPr/>
              <a:t>47</a:t>
            </a:fld>
            <a:endParaRPr lang="en-US" dirty="0"/>
          </a:p>
        </p:txBody>
      </p:sp>
    </p:spTree>
    <p:extLst>
      <p:ext uri="{BB962C8B-B14F-4D97-AF65-F5344CB8AC3E}">
        <p14:creationId xmlns:p14="http://schemas.microsoft.com/office/powerpoint/2010/main" val="2426674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471760"/>
            <a:ext cx="10432868" cy="1197133"/>
          </a:xfrm>
        </p:spPr>
        <p:txBody>
          <a:bodyPr>
            <a:normAutofit/>
          </a:bodyPr>
          <a:lstStyle/>
          <a:p>
            <a:r>
              <a:rPr lang="en-US" sz="3200" dirty="0">
                <a:latin typeface="Times New Roman" panose="02020603050405020304" pitchFamily="18" charset="0"/>
                <a:cs typeface="Times New Roman" panose="02020603050405020304" pitchFamily="18" charset="0"/>
              </a:rPr>
              <a:t>Competing Paradigms: Old Chicago vs Modern Post-Chicago</a:t>
            </a:r>
            <a:endParaRPr lang="en-US" sz="2400" dirty="0">
              <a:latin typeface="Times New Roman" panose="02020603050405020304" pitchFamily="18" charset="0"/>
              <a:cs typeface="Times New Roman" panose="02020603050405020304" pitchFamily="18" charset="0"/>
            </a:endParaRPr>
          </a:p>
        </p:txBody>
      </p:sp>
      <p:sp>
        <p:nvSpPr>
          <p:cNvPr id="6" name="Text Placeholder 5"/>
          <p:cNvSpPr>
            <a:spLocks noGrp="1"/>
          </p:cNvSpPr>
          <p:nvPr>
            <p:ph type="body" idx="1"/>
          </p:nvPr>
        </p:nvSpPr>
        <p:spPr>
          <a:xfrm>
            <a:off x="470263" y="1459640"/>
            <a:ext cx="3655106" cy="509996"/>
          </a:xfrm>
        </p:spPr>
        <p:txBody>
          <a:bodyPr>
            <a:normAutofit fontScale="92500"/>
          </a:bodyPr>
          <a:lstStyle/>
          <a:p>
            <a:r>
              <a:rPr lang="en-US" u="sng" dirty="0" err="1">
                <a:solidFill>
                  <a:schemeClr val="tx2">
                    <a:lumMod val="75000"/>
                  </a:schemeClr>
                </a:solidFill>
                <a:latin typeface="Times New Roman" panose="02020603050405020304" pitchFamily="18" charset="0"/>
                <a:cs typeface="Times New Roman" panose="02020603050405020304" pitchFamily="18" charset="0"/>
              </a:rPr>
              <a:t>Borkian</a:t>
            </a:r>
            <a:r>
              <a:rPr lang="en-US" u="sng" dirty="0">
                <a:solidFill>
                  <a:schemeClr val="tx2">
                    <a:lumMod val="75000"/>
                  </a:schemeClr>
                </a:solidFill>
                <a:latin typeface="Times New Roman" panose="02020603050405020304" pitchFamily="18" charset="0"/>
                <a:cs typeface="Times New Roman" panose="02020603050405020304" pitchFamily="18" charset="0"/>
              </a:rPr>
              <a:t>/Chicago approach</a:t>
            </a:r>
          </a:p>
        </p:txBody>
      </p:sp>
      <p:sp>
        <p:nvSpPr>
          <p:cNvPr id="3" name="Content Placeholder 2"/>
          <p:cNvSpPr>
            <a:spLocks noGrp="1"/>
          </p:cNvSpPr>
          <p:nvPr>
            <p:ph sz="half" idx="2"/>
          </p:nvPr>
        </p:nvSpPr>
        <p:spPr>
          <a:xfrm>
            <a:off x="383177" y="2096208"/>
            <a:ext cx="4776652" cy="2395258"/>
          </a:xfrm>
        </p:spPr>
        <p:txBody>
          <a:bodyPr>
            <a:noAutofit/>
          </a:bodyPr>
          <a:lstStyle/>
          <a:p>
            <a:r>
              <a:rPr lang="en-US" sz="2000" dirty="0">
                <a:solidFill>
                  <a:srgbClr val="C00000"/>
                </a:solidFill>
                <a:latin typeface="Times New Roman" panose="02020603050405020304" pitchFamily="18" charset="0"/>
                <a:cs typeface="Times New Roman" panose="02020603050405020304" pitchFamily="18" charset="0"/>
              </a:rPr>
              <a:t>Anticompetitive harms are illogical and highly unlikely to occur.  </a:t>
            </a:r>
          </a:p>
          <a:p>
            <a:pPr lvl="1"/>
            <a:r>
              <a:rPr lang="en-US" sz="1800" dirty="0">
                <a:latin typeface="Times New Roman" panose="02020603050405020304" pitchFamily="18" charset="0"/>
                <a:cs typeface="Times New Roman" panose="02020603050405020304" pitchFamily="18" charset="0"/>
              </a:rPr>
              <a:t>Foreclosure claims are </a:t>
            </a:r>
            <a:r>
              <a:rPr lang="en-US" sz="1800" dirty="0">
                <a:solidFill>
                  <a:srgbClr val="C00000"/>
                </a:solidFill>
                <a:latin typeface="Times New Roman" panose="02020603050405020304" pitchFamily="18" charset="0"/>
                <a:cs typeface="Times New Roman" panose="02020603050405020304" pitchFamily="18" charset="0"/>
              </a:rPr>
              <a:t>illusory</a:t>
            </a:r>
            <a:r>
              <a:rPr lang="en-US" sz="1800" dirty="0">
                <a:latin typeface="Times New Roman" panose="02020603050405020304" pitchFamily="18" charset="0"/>
                <a:cs typeface="Times New Roman" panose="02020603050405020304" pitchFamily="18" charset="0"/>
              </a:rPr>
              <a:t>; </a:t>
            </a:r>
            <a:br>
              <a:rPr lang="en-US" sz="1800" dirty="0">
                <a:solidFill>
                  <a:srgbClr val="C00000"/>
                </a:solidFill>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what is called foreclosure is simply a rearrangement of supply relationships.</a:t>
            </a:r>
          </a:p>
          <a:p>
            <a:pPr lvl="1"/>
            <a:r>
              <a:rPr lang="en-US" sz="1800" dirty="0">
                <a:latin typeface="Times New Roman" panose="02020603050405020304" pitchFamily="18" charset="0"/>
                <a:cs typeface="Times New Roman" panose="02020603050405020304" pitchFamily="18" charset="0"/>
              </a:rPr>
              <a:t>A vertical merger cannot increase market power or monopoly profits because there is only a </a:t>
            </a:r>
            <a:r>
              <a:rPr lang="en-US" sz="1800" i="1" dirty="0">
                <a:solidFill>
                  <a:srgbClr val="C00000"/>
                </a:solidFill>
                <a:latin typeface="Times New Roman" panose="02020603050405020304" pitchFamily="18" charset="0"/>
                <a:cs typeface="Times New Roman" panose="02020603050405020304" pitchFamily="18" charset="0"/>
              </a:rPr>
              <a:t>“single monopoly profit”</a:t>
            </a:r>
          </a:p>
          <a:p>
            <a:r>
              <a:rPr lang="en-US" sz="2000" dirty="0">
                <a:solidFill>
                  <a:srgbClr val="C00000"/>
                </a:solidFill>
                <a:latin typeface="Times New Roman" panose="02020603050405020304" pitchFamily="18" charset="0"/>
                <a:cs typeface="Times New Roman" panose="02020603050405020304" pitchFamily="18" charset="0"/>
              </a:rPr>
              <a:t>Significant efficiency benefits are likely (indeed, </a:t>
            </a:r>
            <a:r>
              <a:rPr lang="en-US" sz="2000" i="1" dirty="0">
                <a:solidFill>
                  <a:srgbClr val="C00000"/>
                </a:solidFill>
                <a:latin typeface="Times New Roman" panose="02020603050405020304" pitchFamily="18" charset="0"/>
                <a:cs typeface="Times New Roman" panose="02020603050405020304" pitchFamily="18" charset="0"/>
              </a:rPr>
              <a:t>inherent</a:t>
            </a:r>
            <a:r>
              <a:rPr lang="en-US" sz="2000" dirty="0">
                <a:solidFill>
                  <a:srgbClr val="C00000"/>
                </a:solidFill>
                <a:latin typeface="Times New Roman" panose="02020603050405020304" pitchFamily="18" charset="0"/>
                <a:cs typeface="Times New Roman" panose="02020603050405020304" pitchFamily="18" charset="0"/>
              </a:rPr>
              <a:t>) in vertical mergers</a:t>
            </a:r>
          </a:p>
          <a:p>
            <a:r>
              <a:rPr lang="en-US" sz="2000" i="1" dirty="0">
                <a:latin typeface="Times New Roman" panose="02020603050405020304" pitchFamily="18" charset="0"/>
                <a:cs typeface="Times New Roman" panose="02020603050405020304" pitchFamily="18" charset="0"/>
              </a:rPr>
              <a:t>Thus … </a:t>
            </a:r>
            <a:endParaRPr lang="en-US" sz="1600" i="1" dirty="0">
              <a:latin typeface="Times New Roman" panose="02020603050405020304" pitchFamily="18" charset="0"/>
              <a:cs typeface="Times New Roman" panose="02020603050405020304" pitchFamily="18" charset="0"/>
            </a:endParaRPr>
          </a:p>
          <a:p>
            <a:pPr lvl="1"/>
            <a:r>
              <a:rPr lang="en-US" sz="1800" dirty="0">
                <a:latin typeface="Times New Roman" panose="02020603050405020304" pitchFamily="18" charset="0"/>
                <a:cs typeface="Times New Roman" panose="02020603050405020304" pitchFamily="18" charset="0"/>
              </a:rPr>
              <a:t>Vertical mergers should be treated as presumptively procompetitive, even in highly concentrated oligopoly markets.</a:t>
            </a:r>
            <a:endParaRPr lang="en-US" sz="1800" i="1" dirty="0">
              <a:latin typeface="Times New Roman" panose="02020603050405020304" pitchFamily="18" charset="0"/>
              <a:cs typeface="Times New Roman" panose="02020603050405020304" pitchFamily="18" charset="0"/>
            </a:endParaRPr>
          </a:p>
          <a:p>
            <a:pPr lvl="1"/>
            <a:r>
              <a:rPr lang="en-US" sz="1800" dirty="0">
                <a:latin typeface="Times New Roman" panose="02020603050405020304" pitchFamily="18" charset="0"/>
                <a:cs typeface="Times New Roman" panose="02020603050405020304" pitchFamily="18" charset="0"/>
              </a:rPr>
              <a:t>Enforcement should take a very light hand</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3"/>
          </p:nvPr>
        </p:nvSpPr>
        <p:spPr>
          <a:xfrm>
            <a:off x="6037900" y="1714638"/>
            <a:ext cx="4886756" cy="509996"/>
          </a:xfrm>
        </p:spPr>
        <p:txBody>
          <a:bodyPr>
            <a:normAutofit fontScale="25000" lnSpcReduction="20000"/>
          </a:bodyPr>
          <a:lstStyle/>
          <a:p>
            <a:r>
              <a:rPr lang="en-US" sz="8800" u="sng" dirty="0">
                <a:solidFill>
                  <a:schemeClr val="tx2">
                    <a:lumMod val="75000"/>
                  </a:schemeClr>
                </a:solidFill>
                <a:latin typeface="Times New Roman" panose="02020603050405020304" pitchFamily="18" charset="0"/>
                <a:cs typeface="Times New Roman" panose="02020603050405020304" pitchFamily="18" charset="0"/>
              </a:rPr>
              <a:t>Modern Post-Chicago approach</a:t>
            </a:r>
          </a:p>
          <a:p>
            <a:endParaRPr lang="en-US" sz="4200"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sz="quarter" idx="4"/>
          </p:nvPr>
        </p:nvSpPr>
        <p:spPr>
          <a:xfrm>
            <a:off x="5715930" y="2096208"/>
            <a:ext cx="5208726" cy="3979925"/>
          </a:xfrm>
        </p:spPr>
        <p:txBody>
          <a:bodyPr>
            <a:normAutofit/>
          </a:bodyPr>
          <a:lstStyle/>
          <a:p>
            <a:r>
              <a:rPr lang="en-US" sz="2000" dirty="0">
                <a:latin typeface="Times New Roman" panose="02020603050405020304" pitchFamily="18" charset="0"/>
                <a:cs typeface="Times New Roman" panose="02020603050405020304" pitchFamily="18" charset="0"/>
              </a:rPr>
              <a:t>Foreclosure is not illusory or illogical </a:t>
            </a:r>
          </a:p>
          <a:p>
            <a:r>
              <a:rPr lang="en-US" sz="2000" dirty="0">
                <a:latin typeface="Times New Roman" panose="02020603050405020304" pitchFamily="18" charset="0"/>
                <a:cs typeface="Times New Roman" panose="02020603050405020304" pitchFamily="18" charset="0"/>
              </a:rPr>
              <a:t>The “single monopoly profit” theory very, very rarely applies</a:t>
            </a:r>
          </a:p>
          <a:p>
            <a:r>
              <a:rPr lang="en-US" sz="2000" dirty="0">
                <a:latin typeface="Times New Roman" panose="02020603050405020304" pitchFamily="18" charset="0"/>
                <a:cs typeface="Times New Roman" panose="02020603050405020304" pitchFamily="18" charset="0"/>
              </a:rPr>
              <a:t>Any efficiencies are not necessarily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merger-specific nor sufficient to overcome anticompetitive effects</a:t>
            </a:r>
          </a:p>
          <a:p>
            <a:r>
              <a:rPr lang="en-US" sz="2000" dirty="0">
                <a:latin typeface="Times New Roman" panose="02020603050405020304" pitchFamily="18" charset="0"/>
                <a:cs typeface="Times New Roman" panose="02020603050405020304" pitchFamily="18" charset="0"/>
              </a:rPr>
              <a:t>Merger enforcement should pay closer concern to false negatives</a:t>
            </a:r>
          </a:p>
          <a:p>
            <a:r>
              <a:rPr lang="en-US" sz="2000" i="1" dirty="0">
                <a:latin typeface="Times New Roman" panose="02020603050405020304" pitchFamily="18" charset="0"/>
                <a:cs typeface="Times New Roman" panose="02020603050405020304" pitchFamily="18" charset="0"/>
              </a:rPr>
              <a:t>Thus …</a:t>
            </a:r>
            <a:r>
              <a:rPr lang="en-US" sz="1800" i="1" dirty="0">
                <a:latin typeface="Times New Roman" panose="02020603050405020304" pitchFamily="18" charset="0"/>
                <a:cs typeface="Times New Roman" panose="02020603050405020304" pitchFamily="18" charset="0"/>
              </a:rPr>
              <a:t> </a:t>
            </a:r>
          </a:p>
          <a:p>
            <a:pPr lvl="1"/>
            <a:r>
              <a:rPr lang="en-US" sz="1800" dirty="0">
                <a:latin typeface="Times New Roman" panose="02020603050405020304" pitchFamily="18" charset="0"/>
                <a:cs typeface="Times New Roman" panose="02020603050405020304" pitchFamily="18" charset="0"/>
              </a:rPr>
              <a:t>Light-handed enforcement is not appropriate</a:t>
            </a:r>
          </a:p>
          <a:p>
            <a:endParaRPr lang="en-US" sz="1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38B02A42-329F-400C-8E7C-FF09D684D485}" type="slidenum">
              <a:rPr lang="en-US" smtClean="0"/>
              <a:pPr/>
              <a:t>5</a:t>
            </a:fld>
            <a:endParaRPr lang="en-US" dirty="0"/>
          </a:p>
        </p:txBody>
      </p:sp>
    </p:spTree>
    <p:extLst>
      <p:ext uri="{BB962C8B-B14F-4D97-AF65-F5344CB8AC3E}">
        <p14:creationId xmlns:p14="http://schemas.microsoft.com/office/powerpoint/2010/main" val="4085362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24" y="-78011"/>
            <a:ext cx="10835326" cy="1325563"/>
          </a:xfrm>
        </p:spPr>
        <p:txBody>
          <a:bodyPr>
            <a:normAutofit/>
          </a:bodyPr>
          <a:lstStyle/>
          <a:p>
            <a:r>
              <a:rPr lang="en-US" sz="3200" dirty="0">
                <a:latin typeface="Times New Roman" panose="02020603050405020304" pitchFamily="18" charset="0"/>
                <a:cs typeface="Times New Roman" panose="02020603050405020304" pitchFamily="18" charset="0"/>
              </a:rPr>
              <a:t>Single Monopoly Profit (SMP) Theory: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Is Anticompetitive Foreclosure Ever Profitable</a:t>
            </a:r>
          </a:p>
        </p:txBody>
      </p:sp>
      <p:sp>
        <p:nvSpPr>
          <p:cNvPr id="3" name="Content Placeholder 2"/>
          <p:cNvSpPr>
            <a:spLocks noGrp="1"/>
          </p:cNvSpPr>
          <p:nvPr>
            <p:ph sz="half" idx="1"/>
          </p:nvPr>
        </p:nvSpPr>
        <p:spPr>
          <a:xfrm>
            <a:off x="195011" y="1085850"/>
            <a:ext cx="5741126" cy="5629275"/>
          </a:xfrm>
          <a:ln>
            <a:solidFill>
              <a:schemeClr val="tx1"/>
            </a:solidFill>
          </a:ln>
        </p:spPr>
        <p:txBody>
          <a:bodyPr>
            <a:normAutofit fontScale="62500" lnSpcReduction="20000"/>
          </a:bodyPr>
          <a:lstStyle/>
          <a:p>
            <a:pPr>
              <a:lnSpc>
                <a:spcPct val="110000"/>
              </a:lnSpc>
            </a:pPr>
            <a:r>
              <a:rPr lang="en-US" dirty="0">
                <a:latin typeface="Times New Roman" panose="02020603050405020304" pitchFamily="18" charset="0"/>
                <a:cs typeface="Times New Roman" panose="02020603050405020304" pitchFamily="18" charset="0"/>
              </a:rPr>
              <a:t>Assume </a:t>
            </a:r>
          </a:p>
          <a:p>
            <a:pPr lvl="1">
              <a:lnSpc>
                <a:spcPct val="110000"/>
              </a:lnSpc>
            </a:pPr>
            <a:r>
              <a:rPr lang="en-US" dirty="0">
                <a:latin typeface="Times New Roman" panose="02020603050405020304" pitchFamily="18" charset="0"/>
                <a:cs typeface="Times New Roman" panose="02020603050405020304" pitchFamily="18" charset="0"/>
              </a:rPr>
              <a:t>Upstream monopolist: </a:t>
            </a:r>
            <a:r>
              <a:rPr lang="en-US" dirty="0" err="1">
                <a:latin typeface="Times New Roman" panose="02020603050405020304" pitchFamily="18" charset="0"/>
                <a:cs typeface="Times New Roman" panose="02020603050405020304" pitchFamily="18" charset="0"/>
              </a:rPr>
              <a:t>MCu</a:t>
            </a:r>
            <a:r>
              <a:rPr lang="en-US" dirty="0">
                <a:latin typeface="Times New Roman" panose="02020603050405020304" pitchFamily="18" charset="0"/>
                <a:cs typeface="Times New Roman" panose="02020603050405020304" pitchFamily="18" charset="0"/>
              </a:rPr>
              <a:t> =$20 </a:t>
            </a:r>
            <a:r>
              <a:rPr lang="en-US" b="1" i="1" dirty="0">
                <a:solidFill>
                  <a:srgbClr val="C00000"/>
                </a:solidFill>
                <a:latin typeface="Times New Roman" panose="02020603050405020304" pitchFamily="18" charset="0"/>
                <a:cs typeface="Times New Roman" panose="02020603050405020304" pitchFamily="18" charset="0"/>
              </a:rPr>
              <a:t>(prohibitive </a:t>
            </a:r>
            <a:r>
              <a:rPr lang="en-US" b="1" i="1" dirty="0" err="1">
                <a:solidFill>
                  <a:srgbClr val="C00000"/>
                </a:solidFill>
                <a:latin typeface="Times New Roman" panose="02020603050405020304" pitchFamily="18" charset="0"/>
                <a:cs typeface="Times New Roman" panose="02020603050405020304" pitchFamily="18" charset="0"/>
              </a:rPr>
              <a:t>BTEs</a:t>
            </a:r>
            <a:r>
              <a:rPr lang="en-US" b="1" i="1" dirty="0">
                <a:solidFill>
                  <a:srgbClr val="C00000"/>
                </a:solidFill>
                <a:latin typeface="Times New Roman" panose="02020603050405020304" pitchFamily="18" charset="0"/>
                <a:cs typeface="Times New Roman" panose="02020603050405020304" pitchFamily="18" charset="0"/>
              </a:rPr>
              <a:t>)</a:t>
            </a:r>
          </a:p>
          <a:p>
            <a:pPr lvl="1">
              <a:lnSpc>
                <a:spcPct val="110000"/>
              </a:lnSpc>
            </a:pPr>
            <a:r>
              <a:rPr lang="en-US" dirty="0">
                <a:latin typeface="Times New Roman" panose="02020603050405020304" pitchFamily="18" charset="0"/>
                <a:cs typeface="Times New Roman" panose="02020603050405020304" pitchFamily="18" charset="0"/>
              </a:rPr>
              <a:t>Downstream competition: </a:t>
            </a:r>
            <a:r>
              <a:rPr lang="en-US" dirty="0" err="1">
                <a:latin typeface="Times New Roman" panose="02020603050405020304" pitchFamily="18" charset="0"/>
                <a:cs typeface="Times New Roman" panose="02020603050405020304" pitchFamily="18" charset="0"/>
              </a:rPr>
              <a:t>MCd</a:t>
            </a:r>
            <a:r>
              <a:rPr lang="en-US" dirty="0">
                <a:latin typeface="Times New Roman" panose="02020603050405020304" pitchFamily="18" charset="0"/>
                <a:cs typeface="Times New Roman" panose="02020603050405020304" pitchFamily="18" charset="0"/>
              </a:rPr>
              <a:t>=$30</a:t>
            </a:r>
          </a:p>
          <a:p>
            <a:pPr lvl="1">
              <a:lnSpc>
                <a:spcPct val="110000"/>
              </a:lnSpc>
            </a:pPr>
            <a:r>
              <a:rPr lang="en-US" b="1" dirty="0">
                <a:solidFill>
                  <a:srgbClr val="C00000"/>
                </a:solidFill>
                <a:latin typeface="Times New Roman" panose="02020603050405020304" pitchFamily="18" charset="0"/>
                <a:cs typeface="Times New Roman" panose="02020603050405020304" pitchFamily="18" charset="0"/>
              </a:rPr>
              <a:t>Consumer “Value” (WTP):  V= $100</a:t>
            </a:r>
          </a:p>
          <a:p>
            <a:pPr>
              <a:lnSpc>
                <a:spcPct val="110000"/>
              </a:lnSpc>
            </a:pPr>
            <a:r>
              <a:rPr lang="en-US" dirty="0">
                <a:latin typeface="Times New Roman" panose="02020603050405020304" pitchFamily="18" charset="0"/>
                <a:cs typeface="Times New Roman" panose="02020603050405020304" pitchFamily="18" charset="0"/>
              </a:rPr>
              <a:t>What would an integrated firm charge?</a:t>
            </a:r>
          </a:p>
          <a:p>
            <a:pPr lvl="1">
              <a:lnSpc>
                <a:spcPct val="110000"/>
              </a:lnSpc>
            </a:pPr>
            <a:r>
              <a:rPr lang="en-US" dirty="0" err="1">
                <a:latin typeface="Times New Roman" panose="02020603050405020304" pitchFamily="18" charset="0"/>
                <a:cs typeface="Times New Roman" panose="02020603050405020304" pitchFamily="18" charset="0"/>
              </a:rPr>
              <a:t>MCu+MCd</a:t>
            </a:r>
            <a:r>
              <a:rPr lang="en-US" dirty="0">
                <a:latin typeface="Times New Roman" panose="02020603050405020304" pitchFamily="18" charset="0"/>
                <a:cs typeface="Times New Roman" panose="02020603050405020304" pitchFamily="18" charset="0"/>
              </a:rPr>
              <a:t> = $50</a:t>
            </a:r>
          </a:p>
          <a:p>
            <a:pPr lvl="1">
              <a:lnSpc>
                <a:spcPct val="110000"/>
              </a:lnSpc>
            </a:pPr>
            <a:r>
              <a:rPr lang="en-US" b="1" dirty="0" err="1">
                <a:solidFill>
                  <a:srgbClr val="C00000"/>
                </a:solidFill>
                <a:latin typeface="Times New Roman" panose="02020603050405020304" pitchFamily="18" charset="0"/>
                <a:cs typeface="Times New Roman" panose="02020603050405020304" pitchFamily="18" charset="0"/>
              </a:rPr>
              <a:t>Pud</a:t>
            </a:r>
            <a:r>
              <a:rPr lang="en-US" b="1" dirty="0">
                <a:solidFill>
                  <a:srgbClr val="C00000"/>
                </a:solidFill>
                <a:latin typeface="Times New Roman" panose="02020603050405020304" pitchFamily="18" charset="0"/>
                <a:cs typeface="Times New Roman" panose="02020603050405020304" pitchFamily="18" charset="0"/>
              </a:rPr>
              <a:t> = V = $100</a:t>
            </a:r>
          </a:p>
          <a:p>
            <a:pPr lvl="1">
              <a:lnSpc>
                <a:spcPct val="110000"/>
              </a:lnSpc>
            </a:pPr>
            <a:r>
              <a:rPr lang="en-US" dirty="0">
                <a:latin typeface="Times New Roman" panose="02020603050405020304" pitchFamily="18" charset="0"/>
                <a:cs typeface="Times New Roman" panose="02020603050405020304" pitchFamily="18" charset="0"/>
              </a:rPr>
              <a:t>Profit = $50</a:t>
            </a:r>
          </a:p>
          <a:p>
            <a:pPr>
              <a:lnSpc>
                <a:spcPct val="110000"/>
              </a:lnSpc>
            </a:pPr>
            <a:r>
              <a:rPr lang="en-US" dirty="0">
                <a:latin typeface="Times New Roman" panose="02020603050405020304" pitchFamily="18" charset="0"/>
                <a:cs typeface="Times New Roman" panose="02020603050405020304" pitchFamily="18" charset="0"/>
              </a:rPr>
              <a:t>But suppose no integration. What will upstream monopolist charge?</a:t>
            </a:r>
          </a:p>
          <a:p>
            <a:pPr lvl="1">
              <a:lnSpc>
                <a:spcPct val="110000"/>
              </a:lnSpc>
            </a:pPr>
            <a:r>
              <a:rPr lang="en-US" dirty="0" err="1">
                <a:latin typeface="Times New Roman" panose="02020603050405020304" pitchFamily="18" charset="0"/>
                <a:cs typeface="Times New Roman" panose="02020603050405020304" pitchFamily="18" charset="0"/>
              </a:rPr>
              <a:t>Pd</a:t>
            </a:r>
            <a:r>
              <a:rPr lang="en-US" dirty="0">
                <a:latin typeface="Times New Roman" panose="02020603050405020304" pitchFamily="18" charset="0"/>
                <a:cs typeface="Times New Roman" panose="02020603050405020304" pitchFamily="18" charset="0"/>
              </a:rPr>
              <a:t> = competitive price = $30</a:t>
            </a:r>
          </a:p>
          <a:p>
            <a:pPr lvl="1">
              <a:lnSpc>
                <a:spcPct val="110000"/>
              </a:lnSpc>
            </a:pPr>
            <a:r>
              <a:rPr lang="en-US" b="1" dirty="0">
                <a:solidFill>
                  <a:srgbClr val="C00000"/>
                </a:solidFill>
                <a:latin typeface="Times New Roman" panose="02020603050405020304" pitchFamily="18" charset="0"/>
                <a:cs typeface="Times New Roman" panose="02020603050405020304" pitchFamily="18" charset="0"/>
              </a:rPr>
              <a:t>Profit-max Pu = V-</a:t>
            </a:r>
            <a:r>
              <a:rPr lang="en-US" b="1" dirty="0" err="1">
                <a:solidFill>
                  <a:srgbClr val="C00000"/>
                </a:solidFill>
                <a:latin typeface="Times New Roman" panose="02020603050405020304" pitchFamily="18" charset="0"/>
                <a:cs typeface="Times New Roman" panose="02020603050405020304" pitchFamily="18" charset="0"/>
              </a:rPr>
              <a:t>Pd</a:t>
            </a:r>
            <a:r>
              <a:rPr lang="en-US" b="1" dirty="0">
                <a:solidFill>
                  <a:srgbClr val="C00000"/>
                </a:solidFill>
                <a:latin typeface="Times New Roman" panose="02020603050405020304" pitchFamily="18" charset="0"/>
                <a:cs typeface="Times New Roman" panose="02020603050405020304" pitchFamily="18" charset="0"/>
              </a:rPr>
              <a:t> = $100-$30=$70</a:t>
            </a:r>
          </a:p>
          <a:p>
            <a:pPr lvl="1">
              <a:lnSpc>
                <a:spcPct val="110000"/>
              </a:lnSpc>
            </a:pPr>
            <a:r>
              <a:rPr lang="en-US" dirty="0">
                <a:latin typeface="Times New Roman" panose="02020603050405020304" pitchFamily="18" charset="0"/>
                <a:cs typeface="Times New Roman" panose="02020603050405020304" pitchFamily="18" charset="0"/>
              </a:rPr>
              <a:t>Profit = $50</a:t>
            </a:r>
          </a:p>
          <a:p>
            <a:pPr>
              <a:lnSpc>
                <a:spcPct val="110000"/>
              </a:lnSpc>
            </a:pPr>
            <a:r>
              <a:rPr lang="en-US" dirty="0">
                <a:solidFill>
                  <a:srgbClr val="C00000"/>
                </a:solidFill>
                <a:latin typeface="Times New Roman" panose="02020603050405020304" pitchFamily="18" charset="0"/>
                <a:cs typeface="Times New Roman" panose="02020603050405020304" pitchFamily="18" charset="0"/>
              </a:rPr>
              <a:t>Thus, vertical integration does not increase profits or harm consumers</a:t>
            </a:r>
          </a:p>
          <a:p>
            <a:pPr>
              <a:lnSpc>
                <a:spcPct val="110000"/>
              </a:lnSpc>
            </a:pPr>
            <a:r>
              <a:rPr lang="en-US" b="1" u="sng" dirty="0">
                <a:solidFill>
                  <a:srgbClr val="0070C0"/>
                </a:solidFill>
                <a:latin typeface="Times New Roman" panose="02020603050405020304" pitchFamily="18" charset="0"/>
                <a:cs typeface="Times New Roman" panose="02020603050405020304" pitchFamily="18" charset="0"/>
              </a:rPr>
              <a:t>Bork’s conclusion</a:t>
            </a:r>
            <a:r>
              <a:rPr lang="en-US" dirty="0">
                <a:latin typeface="Times New Roman" panose="02020603050405020304" pitchFamily="18" charset="0"/>
                <a:cs typeface="Times New Roman" panose="02020603050405020304" pitchFamily="18" charset="0"/>
              </a:rPr>
              <a:t>: If vertical integration occurs, it must be intended to gain efficiencies (e.g., lower costs), which will lead to lower prices and consumer benefit</a:t>
            </a:r>
          </a:p>
          <a:p>
            <a:pPr lvl="1">
              <a:lnSpc>
                <a:spcPct val="110000"/>
              </a:lnSpc>
            </a:pPr>
            <a:r>
              <a:rPr lang="en-US" sz="2600" dirty="0">
                <a:solidFill>
                  <a:srgbClr val="C00000"/>
                </a:solidFill>
                <a:latin typeface="Times New Roman" panose="02020603050405020304" pitchFamily="18" charset="0"/>
                <a:cs typeface="Times New Roman" panose="02020603050405020304" pitchFamily="18" charset="0"/>
              </a:rPr>
              <a:t>E.g., Suppose new </a:t>
            </a:r>
            <a:r>
              <a:rPr lang="en-US" sz="2600" dirty="0" err="1">
                <a:solidFill>
                  <a:srgbClr val="C00000"/>
                </a:solidFill>
                <a:latin typeface="Times New Roman" panose="02020603050405020304" pitchFamily="18" charset="0"/>
                <a:cs typeface="Times New Roman" panose="02020603050405020304" pitchFamily="18" charset="0"/>
              </a:rPr>
              <a:t>MCud</a:t>
            </a:r>
            <a:r>
              <a:rPr lang="en-US" sz="2600" dirty="0">
                <a:solidFill>
                  <a:srgbClr val="C00000"/>
                </a:solidFill>
                <a:latin typeface="Times New Roman" panose="02020603050405020304" pitchFamily="18" charset="0"/>
                <a:cs typeface="Times New Roman" panose="02020603050405020304" pitchFamily="18" charset="0"/>
              </a:rPr>
              <a:t> = $25 </a:t>
            </a:r>
            <a:r>
              <a:rPr lang="en-US" sz="2600"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600" dirty="0" err="1">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Pud</a:t>
            </a:r>
            <a:r>
              <a:rPr lang="en-US" sz="2600"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&lt; $100 </a:t>
            </a:r>
            <a:endParaRPr lang="en-US" sz="2600" dirty="0">
              <a:solidFill>
                <a:srgbClr val="C00000"/>
              </a:solidFill>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a:xfrm>
            <a:off x="6096000" y="1685923"/>
            <a:ext cx="5519057" cy="5029201"/>
          </a:xfrm>
          <a:ln>
            <a:solidFill>
              <a:schemeClr val="tx1"/>
            </a:solidFill>
          </a:ln>
        </p:spPr>
        <p:txBody>
          <a:bodyPr>
            <a:normAutofit fontScale="62500" lnSpcReduction="20000"/>
          </a:bodyPr>
          <a:lstStyle/>
          <a:p>
            <a:pPr>
              <a:lnSpc>
                <a:spcPct val="120000"/>
              </a:lnSpc>
            </a:pPr>
            <a:r>
              <a:rPr lang="en-US" dirty="0">
                <a:latin typeface="Times New Roman" panose="02020603050405020304" pitchFamily="18" charset="0"/>
                <a:cs typeface="Times New Roman" panose="02020603050405020304" pitchFamily="18" charset="0"/>
              </a:rPr>
              <a:t>If sell to downstream firms, they may soon subsequently enter upstream.  Refusal to sell them the input forces more difficult </a:t>
            </a:r>
            <a:r>
              <a:rPr lang="en-US" dirty="0">
                <a:solidFill>
                  <a:srgbClr val="C00000"/>
                </a:solidFill>
                <a:latin typeface="Times New Roman" panose="02020603050405020304" pitchFamily="18" charset="0"/>
                <a:cs typeface="Times New Roman" panose="02020603050405020304" pitchFamily="18" charset="0"/>
              </a:rPr>
              <a:t>2-level entry</a:t>
            </a:r>
          </a:p>
          <a:p>
            <a:pPr>
              <a:lnSpc>
                <a:spcPct val="120000"/>
              </a:lnSpc>
            </a:pPr>
            <a:r>
              <a:rPr lang="en-US" dirty="0">
                <a:solidFill>
                  <a:srgbClr val="C00000"/>
                </a:solidFill>
                <a:latin typeface="Times New Roman" panose="02020603050405020304" pitchFamily="18" charset="0"/>
                <a:cs typeface="Times New Roman" panose="02020603050405020304" pitchFamily="18" charset="0"/>
              </a:rPr>
              <a:t>Upstream firm typically not a monopolist</a:t>
            </a:r>
          </a:p>
          <a:p>
            <a:pPr lvl="1">
              <a:lnSpc>
                <a:spcPct val="120000"/>
              </a:lnSpc>
            </a:pPr>
            <a:r>
              <a:rPr lang="en-US" sz="2900" dirty="0">
                <a:latin typeface="Times New Roman" panose="02020603050405020304" pitchFamily="18" charset="0"/>
                <a:cs typeface="Times New Roman" panose="02020603050405020304" pitchFamily="18" charset="0"/>
              </a:rPr>
              <a:t>By foreclosing downstream rivals, their costs are increased, thereby allowing downstream division to raise price </a:t>
            </a:r>
            <a:r>
              <a:rPr lang="en-US" sz="2900" i="1" dirty="0">
                <a:latin typeface="Times New Roman" panose="02020603050405020304" pitchFamily="18" charset="0"/>
                <a:cs typeface="Times New Roman" panose="02020603050405020304" pitchFamily="18" charset="0"/>
              </a:rPr>
              <a:t>(input foreclosure)</a:t>
            </a:r>
          </a:p>
          <a:p>
            <a:pPr lvl="1">
              <a:lnSpc>
                <a:spcPct val="120000"/>
              </a:lnSpc>
            </a:pPr>
            <a:r>
              <a:rPr lang="en-US" sz="2900" dirty="0">
                <a:latin typeface="Times New Roman" panose="02020603050405020304" pitchFamily="18" charset="0"/>
                <a:cs typeface="Times New Roman" panose="02020603050405020304" pitchFamily="18" charset="0"/>
              </a:rPr>
              <a:t>By foreclosing upstream rivals, they have fewer sales, which might cause them to exit or suffer higher costs, which in turn can given upstream division market power </a:t>
            </a:r>
            <a:r>
              <a:rPr lang="en-US" sz="2900" i="1" dirty="0">
                <a:latin typeface="Times New Roman" panose="02020603050405020304" pitchFamily="18" charset="0"/>
                <a:cs typeface="Times New Roman" panose="02020603050405020304" pitchFamily="18" charset="0"/>
              </a:rPr>
              <a:t>(customer foreclosure)</a:t>
            </a:r>
          </a:p>
          <a:p>
            <a:pPr lvl="1">
              <a:lnSpc>
                <a:spcPct val="120000"/>
              </a:lnSpc>
            </a:pPr>
            <a:r>
              <a:rPr lang="en-US" sz="2900" dirty="0">
                <a:latin typeface="Times New Roman" panose="02020603050405020304" pitchFamily="18" charset="0"/>
                <a:cs typeface="Times New Roman" panose="02020603050405020304" pitchFamily="18" charset="0"/>
              </a:rPr>
              <a:t>Foreclosure also can facilitate coordination </a:t>
            </a:r>
            <a:br>
              <a:rPr lang="en-US" sz="2900" dirty="0">
                <a:latin typeface="Times New Roman" panose="02020603050405020304" pitchFamily="18" charset="0"/>
                <a:cs typeface="Times New Roman" panose="02020603050405020304" pitchFamily="18" charset="0"/>
              </a:rPr>
            </a:br>
            <a:r>
              <a:rPr lang="en-US" sz="2900" i="1" dirty="0">
                <a:latin typeface="Times New Roman" panose="02020603050405020304" pitchFamily="18" charset="0"/>
                <a:cs typeface="Times New Roman" panose="02020603050405020304" pitchFamily="18" charset="0"/>
              </a:rPr>
              <a:t>(e.g., by eliminating a maverick) </a:t>
            </a:r>
          </a:p>
          <a:p>
            <a:pPr>
              <a:lnSpc>
                <a:spcPct val="120000"/>
              </a:lnSpc>
            </a:pPr>
            <a:r>
              <a:rPr lang="en-US" b="1" dirty="0">
                <a:solidFill>
                  <a:srgbClr val="0070C0"/>
                </a:solidFill>
                <a:latin typeface="Times New Roman" panose="02020603050405020304" pitchFamily="18" charset="0"/>
                <a:cs typeface="Times New Roman" panose="02020603050405020304" pitchFamily="18" charset="0"/>
              </a:rPr>
              <a:t>Bottom line: </a:t>
            </a:r>
            <a:r>
              <a:rPr lang="en-US" dirty="0">
                <a:latin typeface="Times New Roman" panose="02020603050405020304" pitchFamily="18" charset="0"/>
                <a:cs typeface="Times New Roman" panose="02020603050405020304" pitchFamily="18" charset="0"/>
              </a:rPr>
              <a:t>By foreclosing in one market, either division of integrated firm might gain market power in a second market where it is not a monopolist</a:t>
            </a:r>
          </a:p>
        </p:txBody>
      </p:sp>
      <p:sp>
        <p:nvSpPr>
          <p:cNvPr id="5" name="Slide Number Placeholder 4"/>
          <p:cNvSpPr>
            <a:spLocks noGrp="1"/>
          </p:cNvSpPr>
          <p:nvPr>
            <p:ph type="sldNum" sz="quarter" idx="12"/>
          </p:nvPr>
        </p:nvSpPr>
        <p:spPr/>
        <p:txBody>
          <a:bodyPr/>
          <a:lstStyle/>
          <a:p>
            <a:fld id="{65BC2894-B4CD-47B7-AA5C-DCF19E324941}" type="slidenum">
              <a:rPr lang="en-US" smtClean="0"/>
              <a:t>6</a:t>
            </a:fld>
            <a:endParaRPr lang="en-US" dirty="0"/>
          </a:p>
        </p:txBody>
      </p:sp>
      <p:sp>
        <p:nvSpPr>
          <p:cNvPr id="6" name="Rectangle 5"/>
          <p:cNvSpPr/>
          <p:nvPr/>
        </p:nvSpPr>
        <p:spPr>
          <a:xfrm>
            <a:off x="6727480" y="1085850"/>
            <a:ext cx="4084644" cy="461665"/>
          </a:xfrm>
          <a:prstGeom prst="rect">
            <a:avLst/>
          </a:prstGeom>
          <a:ln>
            <a:solidFill>
              <a:schemeClr val="tx1"/>
            </a:solidFill>
          </a:ln>
        </p:spPr>
        <p:txBody>
          <a:bodyPr wrap="none">
            <a:spAutoFit/>
          </a:bodyPr>
          <a:lstStyle/>
          <a:p>
            <a:r>
              <a:rPr lang="en-US" sz="2400" b="1" u="sng" dirty="0">
                <a:solidFill>
                  <a:srgbClr val="C00000"/>
                </a:solidFill>
                <a:latin typeface="Times New Roman" panose="02020603050405020304" pitchFamily="18" charset="0"/>
                <a:cs typeface="Times New Roman" panose="02020603050405020304" pitchFamily="18" charset="0"/>
              </a:rPr>
              <a:t>What SMP Theory Overlooks</a:t>
            </a:r>
          </a:p>
        </p:txBody>
      </p:sp>
    </p:spTree>
    <p:extLst>
      <p:ext uri="{BB962C8B-B14F-4D97-AF65-F5344CB8AC3E}">
        <p14:creationId xmlns:p14="http://schemas.microsoft.com/office/powerpoint/2010/main" val="4173756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181" y="2328047"/>
            <a:ext cx="10515600" cy="2852737"/>
          </a:xfrm>
        </p:spPr>
        <p:txBody>
          <a:bodyPr>
            <a:normAutofit/>
          </a:bodyPr>
          <a:lstStyle/>
          <a:p>
            <a:pPr algn="ctr"/>
            <a:r>
              <a:rPr lang="en-US" sz="3200" dirty="0"/>
              <a:t>Modern Economic Analysis of Vertical Mergers:</a:t>
            </a:r>
            <a:br>
              <a:rPr lang="en-US" sz="3200" dirty="0"/>
            </a:br>
            <a:r>
              <a:rPr lang="en-US" sz="3200" dirty="0"/>
              <a:t>Harms and Benefits</a:t>
            </a:r>
            <a:br>
              <a:rPr lang="en-US" sz="3200" dirty="0"/>
            </a:br>
            <a:endParaRPr lang="en-US" sz="4000" dirty="0"/>
          </a:p>
        </p:txBody>
      </p:sp>
      <p:sp>
        <p:nvSpPr>
          <p:cNvPr id="6" name="Subtitle 5"/>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5BC2894-B4CD-47B7-AA5C-DCF19E324941}" type="slidenum">
              <a:rPr lang="en-US" smtClean="0"/>
              <a:t>7</a:t>
            </a:fld>
            <a:endParaRPr lang="en-US"/>
          </a:p>
        </p:txBody>
      </p:sp>
    </p:spTree>
    <p:extLst>
      <p:ext uri="{BB962C8B-B14F-4D97-AF65-F5344CB8AC3E}">
        <p14:creationId xmlns:p14="http://schemas.microsoft.com/office/powerpoint/2010/main" val="2531596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961" y="-79788"/>
            <a:ext cx="9344297" cy="857051"/>
          </a:xfrm>
        </p:spPr>
        <p:txBody>
          <a:bodyPr>
            <a:noAutofit/>
          </a:bodyPr>
          <a:lstStyle/>
          <a:p>
            <a:r>
              <a:rPr lang="en-US" sz="3200" dirty="0">
                <a:latin typeface="Times New Roman" panose="02020603050405020304" pitchFamily="18" charset="0"/>
                <a:cs typeface="Times New Roman" panose="02020603050405020304" pitchFamily="18" charset="0"/>
              </a:rPr>
              <a:t>Potential Competitive Harms and Benefits: </a:t>
            </a:r>
            <a:r>
              <a:rPr lang="en-US" sz="3200" i="1" dirty="0">
                <a:latin typeface="Times New Roman" panose="02020603050405020304" pitchFamily="18" charset="0"/>
                <a:cs typeface="Times New Roman" panose="02020603050405020304" pitchFamily="18" charset="0"/>
              </a:rPr>
              <a:t>Summary</a:t>
            </a:r>
          </a:p>
        </p:txBody>
      </p:sp>
      <p:sp>
        <p:nvSpPr>
          <p:cNvPr id="3" name="Text Placeholder 2"/>
          <p:cNvSpPr>
            <a:spLocks noGrp="1"/>
          </p:cNvSpPr>
          <p:nvPr>
            <p:ph type="body" idx="1"/>
          </p:nvPr>
        </p:nvSpPr>
        <p:spPr>
          <a:xfrm>
            <a:off x="190866" y="749596"/>
            <a:ext cx="3793125" cy="291409"/>
          </a:xfrm>
        </p:spPr>
        <p:txBody>
          <a:bodyPr>
            <a:noAutofit/>
          </a:bodyPr>
          <a:lstStyle/>
          <a:p>
            <a:r>
              <a:rPr lang="en-US" sz="1500" dirty="0">
                <a:solidFill>
                  <a:srgbClr val="002060"/>
                </a:solidFill>
              </a:rPr>
              <a:t>	</a:t>
            </a:r>
            <a:r>
              <a:rPr lang="en-US" u="sng" dirty="0">
                <a:solidFill>
                  <a:srgbClr val="C00000"/>
                </a:solidFill>
              </a:rPr>
              <a:t>Competitive Harms</a:t>
            </a:r>
            <a:endParaRPr lang="en-US" sz="1500" u="sng" dirty="0">
              <a:solidFill>
                <a:srgbClr val="C00000"/>
              </a:solidFill>
            </a:endParaRPr>
          </a:p>
        </p:txBody>
      </p:sp>
      <p:sp>
        <p:nvSpPr>
          <p:cNvPr id="4" name="Content Placeholder 3"/>
          <p:cNvSpPr>
            <a:spLocks noGrp="1"/>
          </p:cNvSpPr>
          <p:nvPr>
            <p:ph sz="half" idx="2"/>
          </p:nvPr>
        </p:nvSpPr>
        <p:spPr>
          <a:xfrm>
            <a:off x="422050" y="1118732"/>
            <a:ext cx="4043439" cy="5134152"/>
          </a:xfrm>
          <a:ln w="28575">
            <a:solidFill>
              <a:srgbClr val="002060"/>
            </a:solidFill>
          </a:ln>
        </p:spPr>
        <p:txBody>
          <a:bodyPr>
            <a:noAutofit/>
          </a:bodyPr>
          <a:lstStyle/>
          <a:p>
            <a:r>
              <a:rPr lang="en-US" sz="1800" b="1" dirty="0">
                <a:solidFill>
                  <a:srgbClr val="1B335E"/>
                </a:solidFill>
              </a:rPr>
              <a:t>Foreclosure</a:t>
            </a:r>
            <a:endParaRPr lang="en-US" sz="1400" b="1" dirty="0">
              <a:solidFill>
                <a:srgbClr val="1B335E"/>
              </a:solidFill>
            </a:endParaRPr>
          </a:p>
          <a:p>
            <a:pPr lvl="1"/>
            <a:r>
              <a:rPr lang="en-US" sz="1400" dirty="0"/>
              <a:t>Elimination of potential competition </a:t>
            </a:r>
          </a:p>
          <a:p>
            <a:pPr lvl="1"/>
            <a:r>
              <a:rPr lang="en-US" sz="1400" dirty="0"/>
              <a:t>Forcing 2-level entry</a:t>
            </a:r>
          </a:p>
          <a:p>
            <a:pPr lvl="1"/>
            <a:r>
              <a:rPr lang="en-US" sz="1400" dirty="0"/>
              <a:t>Input foreclosure </a:t>
            </a:r>
            <a:r>
              <a:rPr lang="en-US" sz="1400" i="1" dirty="0">
                <a:solidFill>
                  <a:srgbClr val="C00000"/>
                </a:solidFill>
              </a:rPr>
              <a:t>(including Frankenstein Monster &amp; negotiation threats) </a:t>
            </a:r>
          </a:p>
          <a:p>
            <a:pPr lvl="1"/>
            <a:r>
              <a:rPr lang="en-US" sz="1400" dirty="0"/>
              <a:t>Customer foreclosure</a:t>
            </a:r>
          </a:p>
          <a:p>
            <a:pPr lvl="1"/>
            <a:r>
              <a:rPr lang="en-US" sz="1400" dirty="0"/>
              <a:t>Exclusionary misuse of rivals’ information </a:t>
            </a:r>
            <a:br>
              <a:rPr lang="en-US" sz="1400" dirty="0"/>
            </a:br>
            <a:endParaRPr lang="en-US" sz="1400" dirty="0"/>
          </a:p>
          <a:p>
            <a:pPr>
              <a:spcBef>
                <a:spcPts val="0"/>
              </a:spcBef>
            </a:pPr>
            <a:r>
              <a:rPr lang="en-US" sz="1800" b="1" dirty="0">
                <a:solidFill>
                  <a:srgbClr val="1B335E"/>
                </a:solidFill>
              </a:rPr>
              <a:t>Collusion/Coordination (Upstream or Downstream)</a:t>
            </a:r>
          </a:p>
          <a:p>
            <a:pPr lvl="1"/>
            <a:r>
              <a:rPr lang="en-US" sz="1400" dirty="0"/>
              <a:t>Foreclosure leading to coordination </a:t>
            </a:r>
          </a:p>
          <a:p>
            <a:pPr lvl="1"/>
            <a:r>
              <a:rPr lang="en-US" sz="1400" dirty="0"/>
              <a:t>Disadvantaging or eliminating disruptive buyer or maverick [also fits under foreclosure]</a:t>
            </a:r>
          </a:p>
          <a:p>
            <a:pPr lvl="1"/>
            <a:r>
              <a:rPr lang="en-US" sz="1400" dirty="0"/>
              <a:t>Collusive information exchange</a:t>
            </a:r>
          </a:p>
          <a:p>
            <a:pPr lvl="1"/>
            <a:r>
              <a:rPr lang="en-US" sz="1400" dirty="0"/>
              <a:t>Coordination among vertically integrated firms </a:t>
            </a:r>
          </a:p>
          <a:p>
            <a:r>
              <a:rPr lang="en-US" sz="1800" b="1" dirty="0">
                <a:solidFill>
                  <a:srgbClr val="1B335E"/>
                </a:solidFill>
              </a:rPr>
              <a:t>Exercise of pre-existing market power </a:t>
            </a:r>
            <a:endParaRPr lang="en-US" sz="1600" b="1" dirty="0">
              <a:solidFill>
                <a:srgbClr val="1B335E"/>
              </a:solidFill>
            </a:endParaRPr>
          </a:p>
          <a:p>
            <a:pPr lvl="1"/>
            <a:r>
              <a:rPr lang="en-US" sz="1400" dirty="0"/>
              <a:t>Evasion of maximum price regulation or long-term contracts with price escalators </a:t>
            </a:r>
          </a:p>
        </p:txBody>
      </p:sp>
      <p:sp>
        <p:nvSpPr>
          <p:cNvPr id="5" name="Text Placeholder 4"/>
          <p:cNvSpPr>
            <a:spLocks noGrp="1"/>
          </p:cNvSpPr>
          <p:nvPr>
            <p:ph type="body" sz="quarter" idx="3"/>
          </p:nvPr>
        </p:nvSpPr>
        <p:spPr>
          <a:xfrm>
            <a:off x="6483261" y="946747"/>
            <a:ext cx="5578310" cy="94258"/>
          </a:xfrm>
        </p:spPr>
        <p:txBody>
          <a:bodyPr>
            <a:noAutofit/>
          </a:bodyPr>
          <a:lstStyle/>
          <a:p>
            <a:r>
              <a:rPr lang="en-US" sz="1500" dirty="0">
                <a:solidFill>
                  <a:srgbClr val="002060"/>
                </a:solidFill>
              </a:rPr>
              <a:t>	</a:t>
            </a:r>
            <a:r>
              <a:rPr lang="en-US" u="sng" dirty="0">
                <a:solidFill>
                  <a:srgbClr val="C00000"/>
                </a:solidFill>
              </a:rPr>
              <a:t>Competitive Benefits</a:t>
            </a:r>
            <a:endParaRPr lang="en-US" sz="1800" u="sng" dirty="0">
              <a:solidFill>
                <a:srgbClr val="C00000"/>
              </a:solidFill>
            </a:endParaRPr>
          </a:p>
        </p:txBody>
      </p:sp>
      <p:sp>
        <p:nvSpPr>
          <p:cNvPr id="6" name="Content Placeholder 5"/>
          <p:cNvSpPr>
            <a:spLocks noGrp="1"/>
          </p:cNvSpPr>
          <p:nvPr>
            <p:ph sz="quarter" idx="4"/>
          </p:nvPr>
        </p:nvSpPr>
        <p:spPr>
          <a:xfrm>
            <a:off x="6695764" y="1147174"/>
            <a:ext cx="4212932" cy="4733298"/>
          </a:xfrm>
          <a:ln w="28575">
            <a:solidFill>
              <a:srgbClr val="002060"/>
            </a:solidFill>
          </a:ln>
        </p:spPr>
        <p:txBody>
          <a:bodyPr>
            <a:noAutofit/>
          </a:bodyPr>
          <a:lstStyle/>
          <a:p>
            <a:r>
              <a:rPr lang="en-US" sz="1800" b="1" dirty="0">
                <a:solidFill>
                  <a:srgbClr val="1B335E"/>
                </a:solidFill>
              </a:rPr>
              <a:t>Coordination in production, design, innovation from information transfer/exchange</a:t>
            </a:r>
          </a:p>
          <a:p>
            <a:pPr lvl="1"/>
            <a:r>
              <a:rPr lang="en-US" sz="1400" dirty="0"/>
              <a:t>Cost reductions</a:t>
            </a:r>
          </a:p>
          <a:p>
            <a:pPr lvl="1"/>
            <a:r>
              <a:rPr lang="en-US" sz="1400" dirty="0"/>
              <a:t>Quality improvements</a:t>
            </a:r>
          </a:p>
          <a:p>
            <a:pPr lvl="1"/>
            <a:r>
              <a:rPr lang="en-US" sz="1400" dirty="0"/>
              <a:t>Faster/better innovation</a:t>
            </a:r>
            <a:br>
              <a:rPr lang="en-US" sz="1400" dirty="0"/>
            </a:br>
            <a:endParaRPr lang="en-US" sz="1400" dirty="0"/>
          </a:p>
          <a:p>
            <a:r>
              <a:rPr lang="en-US" sz="1800" b="1" dirty="0">
                <a:solidFill>
                  <a:srgbClr val="1B335E"/>
                </a:solidFill>
              </a:rPr>
              <a:t>Harmonization of incentives in vertical and complementary mergers</a:t>
            </a:r>
          </a:p>
          <a:p>
            <a:pPr lvl="1"/>
            <a:r>
              <a:rPr lang="en-US" sz="1400" dirty="0"/>
              <a:t>Elimination of double marginalization (“</a:t>
            </a:r>
            <a:r>
              <a:rPr lang="en-US" sz="1400" dirty="0" err="1"/>
              <a:t>EDM</a:t>
            </a:r>
            <a:r>
              <a:rPr lang="en-US" sz="1400" dirty="0"/>
              <a:t>”)</a:t>
            </a:r>
            <a:br>
              <a:rPr lang="en-US" sz="1400" dirty="0"/>
            </a:br>
            <a:endParaRPr lang="en-US" sz="1400" dirty="0"/>
          </a:p>
          <a:p>
            <a:pPr lvl="1"/>
            <a:r>
              <a:rPr lang="en-US" sz="1400" dirty="0"/>
              <a:t>Elimination of free riding (including investment)</a:t>
            </a:r>
          </a:p>
          <a:p>
            <a:r>
              <a:rPr lang="en-US" sz="1800" b="1" dirty="0">
                <a:solidFill>
                  <a:srgbClr val="1B335E"/>
                </a:solidFill>
              </a:rPr>
              <a:t>Creation of a maverick</a:t>
            </a:r>
          </a:p>
          <a:p>
            <a:pPr marL="0" indent="0">
              <a:buNone/>
            </a:pPr>
            <a:endParaRPr lang="en-US" sz="1400" b="1" dirty="0">
              <a:solidFill>
                <a:srgbClr val="1B335E"/>
              </a:solidFill>
            </a:endParaRPr>
          </a:p>
          <a:p>
            <a:pPr marL="0" indent="0" algn="ctr">
              <a:buNone/>
            </a:pPr>
            <a:endParaRPr lang="en-US" sz="1400" b="1" i="1" dirty="0">
              <a:solidFill>
                <a:srgbClr val="C00000"/>
              </a:solidFill>
            </a:endParaRPr>
          </a:p>
          <a:p>
            <a:pPr marL="0" indent="0">
              <a:buNone/>
            </a:pPr>
            <a:endParaRPr lang="en-US" sz="1400" b="1" i="1" dirty="0">
              <a:solidFill>
                <a:srgbClr val="00B050"/>
              </a:solidFill>
            </a:endParaRPr>
          </a:p>
        </p:txBody>
      </p:sp>
      <p:sp>
        <p:nvSpPr>
          <p:cNvPr id="8" name="Right Brace 7">
            <a:extLst>
              <a:ext uri="{FF2B5EF4-FFF2-40B4-BE49-F238E27FC236}">
                <a16:creationId xmlns:a16="http://schemas.microsoft.com/office/drawing/2014/main" id="{ACFCECF8-879F-4303-B65E-EED4B9FE3E5B}"/>
              </a:ext>
            </a:extLst>
          </p:cNvPr>
          <p:cNvSpPr/>
          <p:nvPr/>
        </p:nvSpPr>
        <p:spPr>
          <a:xfrm rot="10800000">
            <a:off x="680961" y="1507175"/>
            <a:ext cx="168208" cy="480959"/>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ight Brace 8">
            <a:extLst>
              <a:ext uri="{FF2B5EF4-FFF2-40B4-BE49-F238E27FC236}">
                <a16:creationId xmlns:a16="http://schemas.microsoft.com/office/drawing/2014/main" id="{9C00203F-D7A2-4A8C-B1A8-DE90C3050264}"/>
              </a:ext>
            </a:extLst>
          </p:cNvPr>
          <p:cNvSpPr/>
          <p:nvPr/>
        </p:nvSpPr>
        <p:spPr>
          <a:xfrm>
            <a:off x="3954350" y="1411979"/>
            <a:ext cx="168208" cy="480959"/>
          </a:xfrm>
          <a:prstGeom prst="righ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B53A9A45-3BEA-4AFC-BB3C-80CB761B17DC}"/>
              </a:ext>
            </a:extLst>
          </p:cNvPr>
          <p:cNvSpPr txBox="1"/>
          <p:nvPr/>
        </p:nvSpPr>
        <p:spPr>
          <a:xfrm>
            <a:off x="4994078" y="3338650"/>
            <a:ext cx="1303525" cy="1200329"/>
          </a:xfrm>
          <a:prstGeom prst="rect">
            <a:avLst/>
          </a:prstGeom>
          <a:noFill/>
          <a:ln w="38100">
            <a:solidFill>
              <a:srgbClr val="0070C0"/>
            </a:solidFill>
          </a:ln>
        </p:spPr>
        <p:txBody>
          <a:bodyPr wrap="square" rtlCol="0">
            <a:spAutoFit/>
          </a:bodyPr>
          <a:lstStyle/>
          <a:p>
            <a:r>
              <a:rPr lang="en-US" b="1" dirty="0">
                <a:solidFill>
                  <a:srgbClr val="0070C0"/>
                </a:solidFill>
              </a:rPr>
              <a:t>These also fit into foreclosure theories</a:t>
            </a:r>
          </a:p>
        </p:txBody>
      </p:sp>
      <p:cxnSp>
        <p:nvCxnSpPr>
          <p:cNvPr id="11" name="Straight Arrow Connector 10">
            <a:extLst>
              <a:ext uri="{FF2B5EF4-FFF2-40B4-BE49-F238E27FC236}">
                <a16:creationId xmlns:a16="http://schemas.microsoft.com/office/drawing/2014/main" id="{9D5155A7-2AC8-4770-93E5-B1B792E9F31D}"/>
              </a:ext>
            </a:extLst>
          </p:cNvPr>
          <p:cNvCxnSpPr>
            <a:cxnSpLocks/>
          </p:cNvCxnSpPr>
          <p:nvPr/>
        </p:nvCxnSpPr>
        <p:spPr>
          <a:xfrm flipH="1">
            <a:off x="4122558" y="3938815"/>
            <a:ext cx="685862" cy="16523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2B43BEE-20FE-4BB4-96B3-232B01C25AFE}"/>
              </a:ext>
            </a:extLst>
          </p:cNvPr>
          <p:cNvCxnSpPr>
            <a:cxnSpLocks/>
          </p:cNvCxnSpPr>
          <p:nvPr/>
        </p:nvCxnSpPr>
        <p:spPr>
          <a:xfrm flipH="1" flipV="1">
            <a:off x="3983991" y="3679964"/>
            <a:ext cx="748265" cy="6600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651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1F9BA-C54B-45E7-902D-3C394798F580}"/>
              </a:ext>
            </a:extLst>
          </p:cNvPr>
          <p:cNvSpPr>
            <a:spLocks noGrp="1"/>
          </p:cNvSpPr>
          <p:nvPr>
            <p:ph type="title"/>
          </p:nvPr>
        </p:nvSpPr>
        <p:spPr/>
        <p:txBody>
          <a:bodyPr>
            <a:normAutofit/>
          </a:bodyPr>
          <a:lstStyle/>
          <a:p>
            <a:r>
              <a:rPr lang="en-US" dirty="0">
                <a:solidFill>
                  <a:srgbClr val="1B335E"/>
                </a:solidFill>
              </a:rPr>
              <a:t>Informational Efficiency Benefits from Vertical Coordination </a:t>
            </a:r>
            <a:endParaRPr lang="en-US" dirty="0"/>
          </a:p>
        </p:txBody>
      </p:sp>
      <p:sp>
        <p:nvSpPr>
          <p:cNvPr id="3" name="Content Placeholder 2">
            <a:extLst>
              <a:ext uri="{FF2B5EF4-FFF2-40B4-BE49-F238E27FC236}">
                <a16:creationId xmlns:a16="http://schemas.microsoft.com/office/drawing/2014/main" id="{3A65974C-5D0E-4BCE-B918-883FEB91AEA2}"/>
              </a:ext>
            </a:extLst>
          </p:cNvPr>
          <p:cNvSpPr>
            <a:spLocks noGrp="1"/>
          </p:cNvSpPr>
          <p:nvPr>
            <p:ph idx="1"/>
          </p:nvPr>
        </p:nvSpPr>
        <p:spPr>
          <a:xfrm>
            <a:off x="772211" y="1523533"/>
            <a:ext cx="7193437" cy="4351338"/>
          </a:xfrm>
        </p:spPr>
        <p:txBody>
          <a:bodyPr>
            <a:noAutofit/>
          </a:bodyPr>
          <a:lstStyle/>
          <a:p>
            <a:r>
              <a:rPr lang="en-US" sz="2000" dirty="0">
                <a:solidFill>
                  <a:srgbClr val="1B335E"/>
                </a:solidFill>
              </a:rPr>
              <a:t>Vertical coordination can involve information transfer and exchange between the merger partners</a:t>
            </a:r>
          </a:p>
          <a:p>
            <a:r>
              <a:rPr lang="en-US" sz="2000" dirty="0">
                <a:solidFill>
                  <a:srgbClr val="1B335E"/>
                </a:solidFill>
              </a:rPr>
              <a:t>Coordination benefits can lead to benefits regarding production, design, investment or innovation</a:t>
            </a:r>
          </a:p>
          <a:p>
            <a:pPr lvl="1"/>
            <a:r>
              <a:rPr lang="en-US" sz="2000" dirty="0"/>
              <a:t>Cost reductions</a:t>
            </a:r>
          </a:p>
          <a:p>
            <a:pPr lvl="1"/>
            <a:r>
              <a:rPr lang="en-US" sz="2000" dirty="0"/>
              <a:t>Quality improvements</a:t>
            </a:r>
          </a:p>
          <a:p>
            <a:pPr lvl="1"/>
            <a:r>
              <a:rPr lang="en-US" sz="2000" dirty="0"/>
              <a:t>Faster/better innovation</a:t>
            </a:r>
          </a:p>
          <a:p>
            <a:r>
              <a:rPr lang="en-US" sz="2000" dirty="0"/>
              <a:t>Question: Why not share the information while independent?  Why might these be merger specific?   </a:t>
            </a:r>
          </a:p>
          <a:p>
            <a:r>
              <a:rPr lang="en-US" sz="2000" dirty="0"/>
              <a:t>Answers: Independent firms may be reluctant to share information with outsiders.  </a:t>
            </a:r>
          </a:p>
          <a:p>
            <a:pPr lvl="1"/>
            <a:r>
              <a:rPr lang="en-US" sz="2000" dirty="0"/>
              <a:t>Outsiders may use the information to help your competitors, or enter into competition with you.  </a:t>
            </a:r>
          </a:p>
          <a:p>
            <a:pPr lvl="1"/>
            <a:r>
              <a:rPr lang="en-US" sz="2000" dirty="0"/>
              <a:t>Sharing information also may place you at a bargaining disadvantage.</a:t>
            </a:r>
          </a:p>
          <a:p>
            <a:endParaRPr lang="en-US" sz="2000" dirty="0"/>
          </a:p>
          <a:p>
            <a:endParaRPr lang="en-US" sz="2000" dirty="0"/>
          </a:p>
          <a:p>
            <a:pPr marL="0" indent="0">
              <a:buNone/>
            </a:pPr>
            <a:br>
              <a:rPr lang="en-US" sz="2000" dirty="0"/>
            </a:br>
            <a:endParaRPr lang="en-US" sz="2000" dirty="0"/>
          </a:p>
        </p:txBody>
      </p:sp>
      <p:sp>
        <p:nvSpPr>
          <p:cNvPr id="4" name="Slide Number Placeholder 3">
            <a:extLst>
              <a:ext uri="{FF2B5EF4-FFF2-40B4-BE49-F238E27FC236}">
                <a16:creationId xmlns:a16="http://schemas.microsoft.com/office/drawing/2014/main" id="{5678F4E9-8C04-441E-B090-01742DBBFC42}"/>
              </a:ext>
            </a:extLst>
          </p:cNvPr>
          <p:cNvSpPr>
            <a:spLocks noGrp="1"/>
          </p:cNvSpPr>
          <p:nvPr>
            <p:ph type="sldNum" sz="quarter" idx="12"/>
          </p:nvPr>
        </p:nvSpPr>
        <p:spPr/>
        <p:txBody>
          <a:bodyPr/>
          <a:lstStyle/>
          <a:p>
            <a:fld id="{65BC2894-B4CD-47B7-AA5C-DCF19E324941}" type="slidenum">
              <a:rPr lang="en-US" smtClean="0"/>
              <a:t>9</a:t>
            </a:fld>
            <a:endParaRPr lang="en-US"/>
          </a:p>
        </p:txBody>
      </p:sp>
      <p:sp>
        <p:nvSpPr>
          <p:cNvPr id="5" name="TextBox 4">
            <a:extLst>
              <a:ext uri="{FF2B5EF4-FFF2-40B4-BE49-F238E27FC236}">
                <a16:creationId xmlns:a16="http://schemas.microsoft.com/office/drawing/2014/main" id="{D5ED57AA-7D41-45F9-8EDF-DBA381526C99}"/>
              </a:ext>
            </a:extLst>
          </p:cNvPr>
          <p:cNvSpPr txBox="1"/>
          <p:nvPr/>
        </p:nvSpPr>
        <p:spPr>
          <a:xfrm>
            <a:off x="8185607" y="5443764"/>
            <a:ext cx="1589203" cy="646331"/>
          </a:xfrm>
          <a:prstGeom prst="rect">
            <a:avLst/>
          </a:prstGeom>
          <a:noFill/>
          <a:ln w="38100">
            <a:solidFill>
              <a:srgbClr val="0070C0"/>
            </a:solidFill>
          </a:ln>
        </p:spPr>
        <p:txBody>
          <a:bodyPr wrap="square" rtlCol="0">
            <a:spAutoFit/>
          </a:bodyPr>
          <a:lstStyle/>
          <a:p>
            <a:r>
              <a:rPr lang="en-US" b="1" i="1" dirty="0">
                <a:solidFill>
                  <a:srgbClr val="0070C0"/>
                </a:solidFill>
              </a:rPr>
              <a:t>See example </a:t>
            </a:r>
          </a:p>
          <a:p>
            <a:r>
              <a:rPr lang="en-US" b="1" i="1" dirty="0">
                <a:solidFill>
                  <a:srgbClr val="0070C0"/>
                </a:solidFill>
              </a:rPr>
              <a:t>on next slide</a:t>
            </a:r>
          </a:p>
        </p:txBody>
      </p:sp>
      <p:cxnSp>
        <p:nvCxnSpPr>
          <p:cNvPr id="6" name="Straight Arrow Connector 5">
            <a:extLst>
              <a:ext uri="{FF2B5EF4-FFF2-40B4-BE49-F238E27FC236}">
                <a16:creationId xmlns:a16="http://schemas.microsoft.com/office/drawing/2014/main" id="{1C7C7B34-651B-45B8-B834-116047EA51FE}"/>
              </a:ext>
            </a:extLst>
          </p:cNvPr>
          <p:cNvCxnSpPr>
            <a:cxnSpLocks/>
          </p:cNvCxnSpPr>
          <p:nvPr/>
        </p:nvCxnSpPr>
        <p:spPr>
          <a:xfrm flipH="1">
            <a:off x="7380131" y="5766930"/>
            <a:ext cx="584698" cy="1673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0025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8327</TotalTime>
  <Words>6862</Words>
  <Application>Microsoft Office PowerPoint</Application>
  <PresentationFormat>Widescreen</PresentationFormat>
  <Paragraphs>648</Paragraphs>
  <Slides>47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Arial Black</vt:lpstr>
      <vt:lpstr>Calibri</vt:lpstr>
      <vt:lpstr>Monotype Sorts</vt:lpstr>
      <vt:lpstr>Times New Roman</vt:lpstr>
      <vt:lpstr>Office Theme</vt:lpstr>
      <vt:lpstr>Topic 17  Vertical Mergers  Professor Steven Salop Antitrust Econ &amp; Law Fall 2021  </vt:lpstr>
      <vt:lpstr>Vertical Mergers Defined</vt:lpstr>
      <vt:lpstr>Legal Framework</vt:lpstr>
      <vt:lpstr>Economic Framework</vt:lpstr>
      <vt:lpstr>Competing Paradigms: Old Chicago vs Modern Post-Chicago</vt:lpstr>
      <vt:lpstr>Single Monopoly Profit (SMP) Theory:  Is Anticompetitive Foreclosure Ever Profitable</vt:lpstr>
      <vt:lpstr>Modern Economic Analysis of Vertical Mergers: Harms and Benefits </vt:lpstr>
      <vt:lpstr>Potential Competitive Harms and Benefits: Summary</vt:lpstr>
      <vt:lpstr>Informational Efficiency Benefits from Vertical Coordination </vt:lpstr>
      <vt:lpstr>Merger Can Eliminate Incentives to Withhold or Mis-state Information as a Negotiation Tactic</vt:lpstr>
      <vt:lpstr>Pricing Benefits From Harmonized Incentives</vt:lpstr>
      <vt:lpstr>Numerical Example of Elimination of Double Marginalization (EDM)</vt:lpstr>
      <vt:lpstr>Efficiency From Jointly Pricing Complementary Products</vt:lpstr>
      <vt:lpstr>AT&amp;T/Time Warner Vertical Merger:  Economic and Legal Analysis </vt:lpstr>
      <vt:lpstr>Comcast-NBCU Merger (Consent, 2011)</vt:lpstr>
      <vt:lpstr>U.S. v. AT&amp;T (D.C. Cir. 2019): Summary </vt:lpstr>
      <vt:lpstr>  “Threatened” Input Foreclosure: AT&amp;T/TimeWarner: “Bargaining Leverage” Foreclosure Theory </vt:lpstr>
      <vt:lpstr>Bargaining Leverage: Introduction </vt:lpstr>
      <vt:lpstr>Pre-Merger Nash Bargaining Equilibrium: Illustrative Example </vt:lpstr>
      <vt:lpstr>Post-Merger Nash Bargaining Equilibrium:</vt:lpstr>
      <vt:lpstr>AT&amp;T Critique of DOJ Theory and Evidence: 3 Prongs</vt:lpstr>
      <vt:lpstr>Anticompetitive Coordination Theory in AT&amp;T/TW</vt:lpstr>
      <vt:lpstr>Elimination of Double Marginalization Claim in AT&amp;T/TW</vt:lpstr>
      <vt:lpstr>Implications of AT&amp;T/Time Warner for Vertical Merger Law</vt:lpstr>
      <vt:lpstr>2020 Vertical Merger Guidelines</vt:lpstr>
      <vt:lpstr>Vertical Merger Guidelines</vt:lpstr>
      <vt:lpstr>Highlights of the 2020 VMGs</vt:lpstr>
      <vt:lpstr>Staples/Essendant Vertical Merger (FTC 2019): Controversy Over Accommodation Theory </vt:lpstr>
      <vt:lpstr>JeldWen-CMI (2018): The “Frankenstein Monster” Variant of “Accommodation” Effects</vt:lpstr>
      <vt:lpstr>Illustrating the Frankenstein Monster Scenario:  Jeld-Wen’s CMI Acquisition</vt:lpstr>
      <vt:lpstr>Recall Elimination of Double Marginalization (EDM) Efficiency</vt:lpstr>
      <vt:lpstr>EDM Complications Downplayed in VMGs</vt:lpstr>
      <vt:lpstr>Complexity of EDM Effects in Some Real-World Cases</vt:lpstr>
      <vt:lpstr>VMGs Foreclosure Analysis</vt:lpstr>
      <vt:lpstr>Lam/KLA (2016) –Foreclosure Can Reduce Innovation</vt:lpstr>
      <vt:lpstr>Quantifying Foreclosure Incentives</vt:lpstr>
      <vt:lpstr>“Vertical Arithmetic:” Quantifying the Profitability of Total Foreclosure       </vt:lpstr>
      <vt:lpstr>But “Vertical Arithmetic” Can Indicate Unprofitable Total Foreclosure?      </vt:lpstr>
      <vt:lpstr>Nash Bargaining Equilibrium Methodology</vt:lpstr>
      <vt:lpstr> Implications of Modern Analysis for  Enforcement Policy &amp; Law  My Own Views    Salop, Invigorating Vertical Merger Enforcement, Yale L.J. (2018);  Baker, Rose, Salop &amp; Scott Morton: Five Principles for Vertical Merger Policy, Antitrust (Summer 2019); Salop, Suggested Vertical Merger Guidelines (July 2021) (posted on SSRN).     </vt:lpstr>
      <vt:lpstr>5 Principles for Vertical Merger Enforcement Policy and Law: </vt:lpstr>
      <vt:lpstr>Key Legal &amp; Policy Questions: Why Overarching Procompetitive Presumptions in Oligopoly Markets are Not Appropriate </vt:lpstr>
      <vt:lpstr>Efficiencies Do Not Inevitably Outweigh Competitive Harms</vt:lpstr>
      <vt:lpstr>Nor Should EDM be Treated as an Overarching Procompetitive Presumption</vt:lpstr>
      <vt:lpstr>Econometric Studies Do Not Establish a Procompetitive Presumption  for Vertical Mergers in Oligopoly Markets</vt:lpstr>
      <vt:lpstr>Potential Anticompetitive Presumptions Should  Be Considered</vt:lpstr>
      <vt:lpstr>Any Safe Harbor (Presumption) Should be Limited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250</cp:revision>
  <cp:lastPrinted>2021-10-28T14:29:40Z</cp:lastPrinted>
  <dcterms:created xsi:type="dcterms:W3CDTF">2019-10-30T19:59:07Z</dcterms:created>
  <dcterms:modified xsi:type="dcterms:W3CDTF">2023-04-30T22:53:06Z</dcterms:modified>
</cp:coreProperties>
</file>